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90" r:id="rId4"/>
    <p:sldId id="291" r:id="rId5"/>
    <p:sldId id="288" r:id="rId6"/>
    <p:sldId id="289" r:id="rId7"/>
    <p:sldId id="259" r:id="rId8"/>
    <p:sldId id="260" r:id="rId9"/>
    <p:sldId id="258" r:id="rId10"/>
    <p:sldId id="261" r:id="rId11"/>
    <p:sldId id="262" r:id="rId12"/>
    <p:sldId id="263" r:id="rId13"/>
    <p:sldId id="264" r:id="rId14"/>
    <p:sldId id="265" r:id="rId15"/>
    <p:sldId id="266" r:id="rId16"/>
    <p:sldId id="267" r:id="rId17"/>
    <p:sldId id="268" r:id="rId18"/>
    <p:sldId id="269" r:id="rId19"/>
    <p:sldId id="270" r:id="rId20"/>
    <p:sldId id="272" r:id="rId21"/>
    <p:sldId id="287" r:id="rId22"/>
    <p:sldId id="286" r:id="rId23"/>
    <p:sldId id="285" r:id="rId24"/>
    <p:sldId id="273" r:id="rId25"/>
    <p:sldId id="271" r:id="rId26"/>
    <p:sldId id="274" r:id="rId27"/>
    <p:sldId id="275" r:id="rId28"/>
    <p:sldId id="277" r:id="rId29"/>
    <p:sldId id="278" r:id="rId30"/>
    <p:sldId id="279" r:id="rId31"/>
    <p:sldId id="280" r:id="rId32"/>
    <p:sldId id="281"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03E0D3-AAC2-466D-9C6E-2EF19EF015D8}" type="datetimeFigureOut">
              <a:rPr lang="ar-EG" smtClean="0"/>
              <a:pPr/>
              <a:t>09/02/1440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8B8BE6F-C0AF-4099-A20C-84B0549B715F}"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78B8BE6F-C0AF-4099-A20C-84B0549B715F}" type="slidenum">
              <a:rPr lang="ar-EG" smtClean="0"/>
              <a:pPr/>
              <a:t>6</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F472F-39CC-481D-B0BD-A6D4F1DF9035}"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B399-6E3E-4978-BD52-22F13ED558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F472F-39CC-481D-B0BD-A6D4F1DF9035}" type="datetimeFigureOut">
              <a:rPr lang="en-US" smtClean="0"/>
              <a:pPr/>
              <a:t>10/19/2018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9B399-6E3E-4978-BD52-22F13ED558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err="1" smtClean="0"/>
              <a:t>Paediatric</a:t>
            </a:r>
            <a:r>
              <a:rPr lang="en-US" sz="6000" dirty="0" smtClean="0"/>
              <a:t> first aid training course</a:t>
            </a:r>
            <a:endParaRPr lang="en-US" sz="6000" dirty="0"/>
          </a:p>
        </p:txBody>
      </p:sp>
      <p:sp>
        <p:nvSpPr>
          <p:cNvPr id="3" name="Subtitle 2"/>
          <p:cNvSpPr>
            <a:spLocks noGrp="1"/>
          </p:cNvSpPr>
          <p:nvPr>
            <p:ph type="subTitle" idx="1"/>
          </p:nvPr>
        </p:nvSpPr>
        <p:spPr/>
        <p:txBody>
          <a:bodyPr>
            <a:normAutofit/>
          </a:bodyPr>
          <a:lstStyle/>
          <a:p>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s://encrypted-tbn3.gstatic.com/images?q=tbn:ANd9GcRnqSSpLYQpvq9IdPwVlM7kO_cuBC5kcu-RgKgQ1ZMIrcmQ6S20"/>
          <p:cNvPicPr>
            <a:picLocks noGrp="1" noChangeAspect="1" noChangeArrowheads="1"/>
          </p:cNvPicPr>
          <p:nvPr>
            <p:ph idx="1"/>
          </p:nvPr>
        </p:nvPicPr>
        <p:blipFill>
          <a:blip r:embed="rId2" cstate="print"/>
          <a:srcRect/>
          <a:stretch>
            <a:fillRect/>
          </a:stretch>
        </p:blipFill>
        <p:spPr bwMode="auto">
          <a:xfrm>
            <a:off x="1115616" y="0"/>
            <a:ext cx="6912768"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solidFill>
                  <a:srgbClr val="FF0000"/>
                </a:solidFill>
              </a:rPr>
              <a:t>Patent airway</a:t>
            </a:r>
            <a:endParaRPr lang="en-US" sz="4800" b="1" dirty="0">
              <a:solidFill>
                <a:srgbClr val="FF0000"/>
              </a:solidFill>
            </a:endParaRPr>
          </a:p>
        </p:txBody>
      </p:sp>
      <p:pic>
        <p:nvPicPr>
          <p:cNvPr id="5" name="Picture 10" descr="ANd9GcRsrQ05ArknXmsyBGHWuyQhHHz64TS51ufDA4ifFSbcWqA7P3FKLw"/>
          <p:cNvPicPr>
            <a:picLocks noChangeAspect="1" noChangeArrowheads="1"/>
          </p:cNvPicPr>
          <p:nvPr/>
        </p:nvPicPr>
        <p:blipFill>
          <a:blip r:embed="rId2" cstate="print"/>
          <a:srcRect/>
          <a:stretch>
            <a:fillRect/>
          </a:stretch>
        </p:blipFill>
        <p:spPr bwMode="auto">
          <a:xfrm>
            <a:off x="838199" y="1571612"/>
            <a:ext cx="6528983" cy="3786214"/>
          </a:xfrm>
          <a:prstGeom prst="rect">
            <a:avLst/>
          </a:prstGeom>
          <a:noFill/>
        </p:spPr>
      </p:pic>
      <p:sp>
        <p:nvSpPr>
          <p:cNvPr id="6" name="Rectangle 5"/>
          <p:cNvSpPr/>
          <p:nvPr/>
        </p:nvSpPr>
        <p:spPr>
          <a:xfrm>
            <a:off x="1000100" y="5572140"/>
            <a:ext cx="5143536" cy="1200329"/>
          </a:xfrm>
          <a:prstGeom prst="rect">
            <a:avLst/>
          </a:prstGeom>
        </p:spPr>
        <p:txBody>
          <a:bodyPr wrap="square">
            <a:spAutoFit/>
          </a:bodyPr>
          <a:lstStyle/>
          <a:p>
            <a:r>
              <a:rPr lang="en-US" sz="2400" b="1" dirty="0" smtClean="0"/>
              <a:t>Head tilt chin left technique</a:t>
            </a:r>
          </a:p>
          <a:p>
            <a:endParaRPr lang="en-US" sz="2400" dirty="0" smtClean="0"/>
          </a:p>
          <a:p>
            <a:r>
              <a:rPr lang="en-US" sz="2400" dirty="0" smtClean="0"/>
              <a:t>   Sniffing position  Used in children</a:t>
            </a:r>
            <a:endParaRPr lang="en-US" sz="2400" dirty="0"/>
          </a:p>
        </p:txBody>
      </p:sp>
      <p:sp>
        <p:nvSpPr>
          <p:cNvPr id="7" name="Rectangle 6"/>
          <p:cNvSpPr/>
          <p:nvPr/>
        </p:nvSpPr>
        <p:spPr>
          <a:xfrm>
            <a:off x="928662" y="1285860"/>
            <a:ext cx="5103641" cy="646331"/>
          </a:xfrm>
          <a:prstGeom prst="rect">
            <a:avLst/>
          </a:prstGeom>
        </p:spPr>
        <p:txBody>
          <a:bodyPr wrap="none">
            <a:spAutoFit/>
          </a:bodyPr>
          <a:lstStyle/>
          <a:p>
            <a:r>
              <a:rPr lang="en-US" sz="3600" b="1" dirty="0" smtClean="0"/>
              <a:t>Jaw</a:t>
            </a:r>
            <a:r>
              <a:rPr lang="en-US" sz="2400" b="1" dirty="0" smtClean="0"/>
              <a:t> and neck positioning maneuvers</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FF0000"/>
                </a:solidFill>
              </a:rPr>
              <a:t>Patent airway</a:t>
            </a:r>
            <a:br>
              <a:rPr lang="en-US" sz="6000" b="1" dirty="0" smtClean="0">
                <a:solidFill>
                  <a:srgbClr val="FF0000"/>
                </a:solidFill>
              </a:rPr>
            </a:br>
            <a:endParaRPr lang="en-US" sz="6000" b="1" dirty="0">
              <a:solidFill>
                <a:srgbClr val="FF0000"/>
              </a:solidFill>
            </a:endParaRPr>
          </a:p>
        </p:txBody>
      </p:sp>
      <p:pic>
        <p:nvPicPr>
          <p:cNvPr id="3" name="Picture 7" descr="ANd9GcQt0g2GNSN7QumyVJ4BqUA-BaiHHfa4Sb8Plklxnnm_WSDGC3J4"/>
          <p:cNvPicPr>
            <a:picLocks noChangeAspect="1" noChangeArrowheads="1"/>
          </p:cNvPicPr>
          <p:nvPr/>
        </p:nvPicPr>
        <p:blipFill>
          <a:blip r:embed="rId2" cstate="print"/>
          <a:srcRect/>
          <a:stretch>
            <a:fillRect/>
          </a:stretch>
        </p:blipFill>
        <p:spPr>
          <a:xfrm>
            <a:off x="838200" y="1500174"/>
            <a:ext cx="7944063" cy="4143404"/>
          </a:xfrm>
          <a:prstGeom prst="rect">
            <a:avLst/>
          </a:prstGeom>
          <a:noFill/>
          <a:ln/>
        </p:spPr>
      </p:pic>
      <p:sp>
        <p:nvSpPr>
          <p:cNvPr id="4" name="Rectangle 3"/>
          <p:cNvSpPr/>
          <p:nvPr/>
        </p:nvSpPr>
        <p:spPr>
          <a:xfrm>
            <a:off x="785786" y="5657671"/>
            <a:ext cx="6286544" cy="954107"/>
          </a:xfrm>
          <a:prstGeom prst="rect">
            <a:avLst/>
          </a:prstGeom>
        </p:spPr>
        <p:txBody>
          <a:bodyPr wrap="square">
            <a:spAutoFit/>
          </a:bodyPr>
          <a:lstStyle/>
          <a:p>
            <a:r>
              <a:rPr lang="en-US" sz="2800" b="1" dirty="0" smtClean="0"/>
              <a:t>Head tilt chin left technique</a:t>
            </a:r>
            <a:endParaRPr lang="en-US" sz="2800" dirty="0" smtClean="0"/>
          </a:p>
          <a:p>
            <a:r>
              <a:rPr lang="en-US" sz="2800" dirty="0" smtClean="0"/>
              <a:t>Neutral position used in infant</a:t>
            </a:r>
            <a:endParaRPr lang="en-US" sz="2800" dirty="0"/>
          </a:p>
        </p:txBody>
      </p:sp>
      <p:sp>
        <p:nvSpPr>
          <p:cNvPr id="5" name="Rectangle 4"/>
          <p:cNvSpPr/>
          <p:nvPr/>
        </p:nvSpPr>
        <p:spPr>
          <a:xfrm>
            <a:off x="857224" y="1000108"/>
            <a:ext cx="6421181" cy="584775"/>
          </a:xfrm>
          <a:prstGeom prst="rect">
            <a:avLst/>
          </a:prstGeom>
        </p:spPr>
        <p:txBody>
          <a:bodyPr wrap="none">
            <a:spAutoFit/>
          </a:bodyPr>
          <a:lstStyle/>
          <a:p>
            <a:r>
              <a:rPr lang="en-US" sz="3200" b="1" dirty="0" smtClean="0"/>
              <a:t>Jaw and neck positioning maneuvers</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rPr>
              <a:t>Patent airway</a:t>
            </a:r>
            <a:endParaRPr lang="en-US" sz="4800" b="1" dirty="0">
              <a:solidFill>
                <a:srgbClr val="FF0000"/>
              </a:solidFill>
            </a:endParaRPr>
          </a:p>
        </p:txBody>
      </p:sp>
      <p:sp>
        <p:nvSpPr>
          <p:cNvPr id="3" name="Rectangle 2"/>
          <p:cNvSpPr/>
          <p:nvPr/>
        </p:nvSpPr>
        <p:spPr>
          <a:xfrm>
            <a:off x="642910" y="1285860"/>
            <a:ext cx="7989047" cy="707886"/>
          </a:xfrm>
          <a:prstGeom prst="rect">
            <a:avLst/>
          </a:prstGeom>
        </p:spPr>
        <p:txBody>
          <a:bodyPr wrap="none">
            <a:spAutoFit/>
          </a:bodyPr>
          <a:lstStyle/>
          <a:p>
            <a:r>
              <a:rPr lang="en-US" sz="4000" b="1" dirty="0" smtClean="0"/>
              <a:t>Jaw and neck positioning maneuvers</a:t>
            </a:r>
            <a:endParaRPr lang="en-US" sz="4000" b="1" dirty="0"/>
          </a:p>
        </p:txBody>
      </p:sp>
      <p:pic>
        <p:nvPicPr>
          <p:cNvPr id="4" name="Picture 8" descr="ANd9GcQdBX9_8t6K1_I_y_ky2UhGZkoQpB-QvLQa5u1aFG67mkZk2wZW579L4eQh"/>
          <p:cNvPicPr>
            <a:picLocks noChangeAspect="1" noChangeArrowheads="1"/>
          </p:cNvPicPr>
          <p:nvPr/>
        </p:nvPicPr>
        <p:blipFill>
          <a:blip r:embed="rId2" cstate="print"/>
          <a:srcRect/>
          <a:stretch>
            <a:fillRect/>
          </a:stretch>
        </p:blipFill>
        <p:spPr>
          <a:xfrm>
            <a:off x="357158" y="2071678"/>
            <a:ext cx="4929222" cy="4406706"/>
          </a:xfrm>
          <a:prstGeom prst="rect">
            <a:avLst/>
          </a:prstGeom>
          <a:noFill/>
          <a:ln/>
        </p:spPr>
      </p:pic>
      <p:sp>
        <p:nvSpPr>
          <p:cNvPr id="5" name="Rectangle 4"/>
          <p:cNvSpPr/>
          <p:nvPr/>
        </p:nvSpPr>
        <p:spPr>
          <a:xfrm>
            <a:off x="5500694" y="2500306"/>
            <a:ext cx="3643306" cy="3477875"/>
          </a:xfrm>
          <a:prstGeom prst="rect">
            <a:avLst/>
          </a:prstGeom>
        </p:spPr>
        <p:txBody>
          <a:bodyPr wrap="square">
            <a:spAutoFit/>
          </a:bodyPr>
          <a:lstStyle/>
          <a:p>
            <a:r>
              <a:rPr lang="en-US" sz="4400" b="1" dirty="0" smtClean="0"/>
              <a:t>Jaw thrust</a:t>
            </a:r>
          </a:p>
          <a:p>
            <a:endParaRPr lang="en-US" sz="4400" dirty="0" smtClean="0"/>
          </a:p>
          <a:p>
            <a:r>
              <a:rPr lang="en-US" sz="4400" dirty="0" smtClean="0"/>
              <a:t>   In suspected cervical spine injury</a:t>
            </a:r>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332656"/>
            <a:ext cx="7242175" cy="1143000"/>
          </a:xfrm>
        </p:spPr>
        <p:txBody>
          <a:bodyPr>
            <a:normAutofit/>
          </a:bodyPr>
          <a:lstStyle/>
          <a:p>
            <a:pPr algn="l"/>
            <a:r>
              <a:rPr lang="en-US" sz="5400" b="1" dirty="0" smtClean="0">
                <a:solidFill>
                  <a:srgbClr val="FF0000"/>
                </a:solidFill>
              </a:rPr>
              <a:t>Breathing</a:t>
            </a:r>
            <a:endParaRPr lang="en-US" sz="5400" b="1" dirty="0">
              <a:solidFill>
                <a:srgbClr val="FF0000"/>
              </a:solidFill>
            </a:endParaRPr>
          </a:p>
        </p:txBody>
      </p:sp>
      <p:pic>
        <p:nvPicPr>
          <p:cNvPr id="33794" name="Picture 2" descr="https://encrypted-tbn1.gstatic.com/images?q=tbn:ANd9GcTLvI08ggl7x1C-YPRmJagXkbYBHoSIOYH7U4aEiAyyULUOeG5b"/>
          <p:cNvPicPr>
            <a:picLocks noChangeAspect="1" noChangeArrowheads="1"/>
          </p:cNvPicPr>
          <p:nvPr/>
        </p:nvPicPr>
        <p:blipFill>
          <a:blip r:embed="rId2" cstate="print"/>
          <a:srcRect/>
          <a:stretch>
            <a:fillRect/>
          </a:stretch>
        </p:blipFill>
        <p:spPr bwMode="auto">
          <a:xfrm>
            <a:off x="0" y="2895600"/>
            <a:ext cx="4114800" cy="2819401"/>
          </a:xfrm>
          <a:prstGeom prst="rect">
            <a:avLst/>
          </a:prstGeom>
          <a:noFill/>
        </p:spPr>
      </p:pic>
      <p:sp>
        <p:nvSpPr>
          <p:cNvPr id="4" name="Rectangle 3"/>
          <p:cNvSpPr/>
          <p:nvPr/>
        </p:nvSpPr>
        <p:spPr>
          <a:xfrm>
            <a:off x="428596" y="6357958"/>
            <a:ext cx="4143404" cy="584775"/>
          </a:xfrm>
          <a:prstGeom prst="rect">
            <a:avLst/>
          </a:prstGeom>
        </p:spPr>
        <p:txBody>
          <a:bodyPr wrap="square">
            <a:spAutoFit/>
          </a:bodyPr>
          <a:lstStyle/>
          <a:p>
            <a:r>
              <a:rPr lang="en-US" sz="3200" b="1" dirty="0" smtClean="0"/>
              <a:t>look , listen and feel</a:t>
            </a:r>
            <a:endParaRPr lang="en-US" sz="3200" b="1" dirty="0"/>
          </a:p>
        </p:txBody>
      </p:sp>
      <p:sp>
        <p:nvSpPr>
          <p:cNvPr id="11266" name="AutoShape 2" descr="data:image/jpeg;base64,/9j/4AAQSkZJRgABAQAAAQABAAD/2wCEAAkGBhQSERUUExQUFRUUFxcYGBUWFRgVFxUUFRYVFBcUFBUYHCYeFxokGhQUHy8gIycpLCwsFR4xNTAqNSYrLCkBCQoKDgwOGg8PGiwkHiQsLCwsLCwsKSwsLCwpLCwsLCwsLCwsLiwsLCwpLCwpLCwpLCwsLCwsLCwsLCksKSksKf/AABEIALcBEwMBIgACEQEDEQH/xAAcAAABBQEBAQAAAAAAAAAAAAAAAgMEBQYBBwj/xABEEAABAwEEBggDBgQFAwUAAAABAAIRAwQSITEFQVFhcZEGEyIygaGx8AfB0RRCUmKS4RUjcvGCorLC0lNzgwgWM0Nj/8QAGwEAAgMBAQEAAAAAAAAAAAAAAAIBAwQFBgf/xAAtEQACAgEEAgECBQQDAAAAAAAAAQIRAwQSITFBUSIFEzJhkaHBFHGBsSNCUv/aAAwDAQACEQMRAD8A9wQhCABCEIAEIQgAQhCABYrpn07FGaNAg1cnPzDNw2u9FO6ZdK22emWU3A1nYYGbg1uOw7F5LWrdqSsefNXxiem+j/S1l/58y+Phe/z/ALf7JBtxbL3Elx7TiTJP4QeJx4BVdvt5MNnuAzvqOxeT4wPDeu1K96XHIS79ODRz9VVOqdk7SViR6eaRP0ZaJDm7P3TlR2CrtFVYqcQrOohmnC7gNF6msMhV+tS6D4MKCxMRWbiEmuME9XZik1GqCxFU04lNuYXFPFl2pjrU6lTCCqML7KoWCc1IoWVrSplRuOIPNNNuE4HEbPeKLIeKKYsgHbA5KfZrYKQY5rReLhBjugHV469yr6h54AcSYlP6XrgljWiGMA4mMBOzb5qzGrZyPqmVYse1eSQ+2Evk4kAEA7gDJ5qgFoJe9zsh5mCA0cx5rjLWTfJOciTrJk4cJlQbfVhojADLyPzC3L0eNk/LOW237M5z3DIDxUe2vEDh6EH3xUA1sZx9704xpcwn8wHqfkrUqRQ5WxAM8/EDDFTGt7ExjBuje4zPgG+ai029o5/P3gplSzPMRAiPBML2VdOub2Gs6uIgBXtnN4NnEgmTsDoBaDtz5lV5s90YN14k+cDUE9Z7TdaN7vLdyQCVdk22Wm7M/j17GibscSl2G1ENvHMnXqGHvxULSZvx/UTxvGAOQmd6dp5DCMfQZ+A8ygkfrspucXPe4OJy3avKEKKLI52N6J1YoRYUz63QhCYoBCEIAEIQgAVH026wWKq6m4tcwB+GBLWkF4/TKvFH0iAaVQOxBY4EbQQRCWStNFuGezJGXpo8HdVvYzM61EttTBN2K1Yub+FxHhOHvckWt0nP5LjPg+oQmpwtDVrdFMDaRyaJ9XeSr3OwUnSD+1Gz1zPr5KE4pkZZuxdid/M8PmFdXlQ2J/adwHqrV1qAGeOwfVEizTy+LHTTMp00jnKgG2nCBrzPvinaltcDBMTsGCg0KSLFpBGM8ilFo38lTfa3AwSdnh4QpjRhmSDrz5oLIyvofquA70eKQbQ3+w+qi1bOmerG3FQDlJEirXH4Z44+Sr61oIk4ADYpJEqst0khjcS4gAKYq2Z9RkcYbhzR73PeDsIcfAz+3irC1EiSRMk8J1+g5K50R0duMaDr8zrd4YgeCm9INEtbSaGiLq0xdHkNXN5ZGHr0TEgYHVsVfbabvA5LWssWG/ngVS6WssTHsq2MuTnThwZupTU7R7wBG+fL+/NRrS5NU6vIrSYumWdWo0OvAbcfp4kBFS2Rl4/1R+3uVFtdTsYjEADdhHyUZtaSZy9+/BSFku0W+9ls5pim6YGPDfqSurGr39Urqo4mf3UByOsrQ7eMjqn3rUyz1dn9lVsbz9++SkWMlz4GQmTsGslSF0SnUpxIx8fkhIfpRgJAa2BtbjxXEUG4+u0IQmKQQhCABCEIAFC0uJpHtXcsf7qaqvSzad5t92IBhvzgIGj2YvpBoRtSi4Ni93gYjtDHz+a82cJcJ248BifQr260dW4QHDkvMunGg+oLqrSCyphhqe7PDeLxWLU47+SPUfRtZsvDLzyv7mIq1JJJ1meaZeUp5TTysqO7JiaBxdw+anU6YImTGGHFV9E9o8PmFOpCAfetEgwMlFgukJ6tTvUxtCapiWp+znsqs6MUn+hBrSRwUmw15EFJrNUWi+65SJ+CRMqOTJcivU1qM+qoSJnNI7abTAVh0O0d1lQ1nZNwbO37x8Bh47lnLTWlegaDsNyz02HWAXDaXS4t96hsV8YnC12ovgt6VqBIOQ1cNR8c+EItzbyh1K0PUoFMcVlRabPc1TwVRa7OHA3hE8p4haisAqu00M96ZCNHm1volriFGjKcjhw9wtPprR+BhZ3qwZHiPRaoStHOzY9rFNrx2HYj1GpMNp9rdCTVBBg5jDnjCcs+OG0fv8lYUdkgvGWRGEqdYg0hxdlkJ2SSfl54qO6zl0EZxiN41pNWoWEN2Z8TmoLFxyyZbKTbnZHpMhR6VQU6JGuof8o/f5JJrXjjlrG3emqta86dmAB2D2SpQsnY32d/MfVCeYGkTB5ShBFH2IhCExUCEIQAIQhAAqrS1a68RTL5GeoYnBWqgaXpkhpa67Bz+SBo9kJlZp71O74Lzn4u12jqKbdd558mt/3r0qlUcO9DhtGBXifxJ0j1tvqxlTimP8I7X+YuWfO/hR2fpMN2o3ek3/H8mVeU084JVSpCjOqSsSR6ac0hdA9vwKnXsFXUD2gpjnKJIMEuGTbJahN0qUwwqJ5xlWllry1I1R0MOW/ix55UK0DFSHvUaqVCHyO0BqYKJXqJZeodd6sijBmy8BZ2XntByLgDwJXp1IDB2ogQIAwF6DOZ7zuElea6MdFamfzt/wBQXothqg3qb3XbuDScGtbiW3oGLIME4kROIBBuRwtT2mV2kbVBHFW9O0BzQQs5pxpa+64QQS1wOYOWPApGg9JXX9W7DZ+yKMjfJpJUauniUh8QoJKHSdDX7lY+3U7jpHvgt9aqUhZXStjz3SrYOmVZYbomerPvBcs47QRXZCTRditRy2uS3q20NAAOMe8Nar6le8Z1pirmnKdEkYKEiZSbA1zCbv4oqMIzEIY3apEH6dpMZlC52RgZ80KBrPs1CEJyoEIQgAQhCABMW4G4Yzkap17E+mbWOwfesIJXZWVq9xjnOyaC4nLBok+i+btI20vqPec3uc48XEk+q9k+J2nhQsZpjv1+wNzBBefQf4l4ZVfKx53bo9L9Mj9vG5+/9IQ98pKSXLkqqjW5iwYKlvtLdvkoV5MvtICNlgtSsa7RMfaW7Qn7BahiAfZVNXIcJBCd0TVGI1qXj+Ni4tdL76jxTL51ZNOqqPfXC5U7TrPNZ2o5RapxT5UarmnRjzSHKD7rgdhB5GVu7U0kB7O+3V+Jutp+X7rBMW+pvkAjJwB5hSYc64TIlrris0TOAjeAMLvhkN2GpqpbVY3NIIOLcQf32LQmzS6Y8csVHt9MNE6tY2b+HpM8XTMUkkTdFW/raQdrGBGwhSS5U+jqJY4kZHMb/qrS8oJS4EVslSaTo9kq6eoteiHBTYUYq06PJUN1jhbepYQq22aOzhWrIzNPBF8mTcxFKoW7eZHorStYCNSivseORVqkmYpYmjrasiSPGcuZSXPaMs+CVSLmHM+9ScdRLz2QT4e8E1iqDbpFeXe4CFbjQxOPv1Ql3xLf6XL/AOT68QhCtMYIQhAAhCEACYth7B8PVPqLpE9jxCCV2ZXpJ0WoW1oFYGWzde0w5s5jWCMBgQcljW/B2iHS+0VXN2BjWHxcb3ovRHPTNRyrcE+WjdDPkhHbF8HkemOiVGzVS0NLm5tLjJjyHkqO30GDutaOAC9P6S6JNeA2L04TgANcnUFW0/hjTezG0Ov67rBdG6CZJ8RwWTJHbI148rkuTyqrZlCq2RarpF0eqWOrcqCQe48CGvG0bCNY1ciam6EKTQzipFG6xpvqC0yMCFo2WUFM17KE6ylTwLtEOnawRsOxO3k3UsW5NCzuGUpXFPo3w1c1xJEm8o1Z2K729krlWi4juuUKNMunqFOPHYU3LQ6K0zDRTcYjuu1bQCszQnItIPA4qZ9meRgx3IqJKmRCcZw5PSW0rzGmMxMKDabOMZTHRbSc2cUnYPpyIOtsyCOEx4JrS1tazFzoHmeA1qKM41VtdwXTkPvnZ+bf5HyTLdKOGLcW5Q7CY2EKqGnmmQ5rhOsEZcMFLZpa+wAwQ3J13GDqfGJGw4kasMEwtP8AwW9k0rTqYAw78JwPht8E8XLPV7BexEY8uIO3fqSqdV9OAKrXHK44yZ3EY8+aKTI+XovS4Jiq0KqqaZezvsI4iPNRKul6j8iGjdq4lHQyhKXJY16YGfIZqttFMzlAUSpW3+JOJO0+/mumq52Anj7yRuaLoaaMl8rsc6kE4xhrUugWjL3ulQ6Oj3FWlnsgbxVcpnS0ugp3VBdK4pQG5CqtnV+xjPppCELsHzAEIQgAQhCABQtLH+X4j5qaoelh/KO4j1j5oJXZRlybe5cJSXFQXlfaycYw+iqLFp27Vg7XTOqMM9eSubUVmrWRTeXRId5H3BWTUQ43I26afO1lrbqQtTHNqiWOBAwy2OaTrGa8hq2e49zTm0lp4tMH0Xqdk0xUqQ0avAAbSqDp70avNFagJewQ8D77QO9H4h5jgFnxvwzXkTXKRkabkmoFI6P6Cq2ptRzCwCmBJc6AS7JoiTiATMRgmq+ja7SQabnXRJLBfAG03ZgcVc8bKFlRHuLopJptoCkU3hK00WKSY7Qso2Kxo2EFMWYKxsxxASlm4co6PEYBM25l1pMK2pujPLUk16QOBGahjpGYqWcPaHtyPluVHpOzHvaxnw2rTWmxmi4kdx2Y2H6FV9oukztzClMmjMtCm2F5DgQYIWt6PfDU2t7Giu2mHyRNMuiASB3hOS2VH/0/tAxtjp1xRAHhNRW7XJcCLU4ccqm/2ME20Ui0CqAxzhOAJbH3XOaO6T6bJChu0IGy9jg5pBAIN8AuwmRuJgGDMZ5r1+z/AAXpht2paq1RsRBZT7I/IXB108Fo9F/DqwUKRpss7CHNLXPf26jgRB7Zxb/hiNSZY2ZsmsxrnHf8HhNh6OVIpBvWMdXeWtdNwOIIyAkOGIBIkAux2Kg0xbHOeWj7uE5kkYTOvd9SSfpGp0UoWShVqUmuL6VGt1Re4u6sFr3kU57skmTmdq+Y3P7U7USW0fT5Hmbk2RhOtOMeRkVZMsbXiRmut0aqnNHUjosi5X6jNn0o9uZkK1slsDzGtQvsDBmVZWKyBgmMT5BVScfB09NHNF1J8D7XYZFcTT5lCrOjv/I+oULM/wDvNo7zQeBj5KK74jU5MMGH5j8mrtJN8nypNM2CFh3fEcSAGtx/qTlbphUORDeDJ9UyxyZDkl2bRC86HxDqDWD/AOL6FQrZ0sqVSC59WB91rbrfEDPxSUMepKLpI/yncP3WSsfSF7Wi6XxGRAPqp9j0w+s19/VkIjMFC5VgnzQwkuK4Xb5QSoNBDtIWe0zSIbeH3c+GtaWq1QLVQBBB14c0ko7lRZCW1plToyvIwwVsxuCzmj6/VvLHajHJXwtAhc2q4Otdmbt2ifs9R9Slg2sWBzRk1xeO0NxvHx4rfaFNOlTuUxdGsnNx2uOsrMWmqXy1ovHyHEqbQfUjEgHnC1YsvHJizYG3cR/T+grNXJNSkxxP3oh36hBHNea6S6KBrz1BdrwcZH6jj6rZ2uo4uhzifH5ZJtzJyaT5eqJZb8DQ07j2zH2XQdcYuDYH5s+GCcsdrDahDp7M4bDlitPUbhGXBUmk7Gy8HyA4Z65brBVNmlItLM5lQbRrTNTsOEm8z8Wts/i2jfz2rPUrS6k6WGW6xu3LRWK1tfTwxJw/uoY6XIi12XrGkbRksgzRj+suw44xMGOa1r67qLCcXN3CSNWO0RrWh0Jo/wDlC9m7tEbJ1KEPLhETQNs+yvp1HtddYRMCcIg7stpWwsnxIY9wPUvFImL94Fw33AMfA88lV/w8DJBsCtU5LoxSw45cs0D/AIhWUSf5pAxnqzEDPeo9P4n2RxhvWEbbo9JlUbtGDgqK3aAeO4Q0f0hX48l8SMmbTbVcOT0TSXSWz1rHaDTqNJFGqbp7Lv8A43fdOK+X6tODC9LtlmrNpuBvv7Jya06jsxWJpWQOwKjK1fBfok4p2irp1CMjCkfbHKyHRsnuuHin7P0QqE4uaOZWdo7EM+1cSKyxmXScV6T0J6AvtgFWqblGcI7z4zujUN5VTovo1Tp4u7ZG3Ll9V7hoSyinQptiIaJ4kSfNNCCk+SnVfUZYobcXb8lfS6GWJrQ37NTMay2SeJOaFdOahadkfRwfv5X/ANn+rPMrVWhpMUxxOCrKFfDvUAdwlbJ/RKi4Q5xPAAesrrOh1lGp3+X/AIrR/UY1wmZ4YJrtGQp1peBfpZ5BoVq6uI7w8AtBT6K2YGQHD9P/ABU6j0WpETefGzs4/wCVNDPB3QmTDLtnnBtg/wCo7wYPoufav/0q+Df2XoNXoLTOLatVv6D6tVDpToVaWY0awqAaiy64cMwfJLY9EPR9rlg7VXxGKudFHAkF0l0drPL91A0b0dtgabwOe4fNWNn0RaaclzHOEZCDBGIMAyq1w2Qu7OWh0OMiDrHzCGvwU7+HvrMB6tzXbHC6RuxTLOjtf8o4u+gKYutEN71GrOVk/o1X2M/V+yjWro7aGjuh25rgTyMIJtGN6Q0brhUGRwO46j8vBMWDSBc4NM3Z7RGobV6BS6C32xXeQHDFrI/1EHyHirWxdDLNSAu0w6Pxm95ZeSy5MDlK0bMeqUY0zGU6oJDaLbx/LjPGMuKn2XQFd2NRrgNg7I8ScfRbqlZ2gXWtDQNTQAOQXQ2M8k/2V5CWsfSRkWdECRm0bgJPyTlLoXTAgvqTxEf6cFqzR1hdayc0yxRKXqZ+zGV/h9TOb6o3gt9C1UOlPhlVBvU6gqM2EXHDjmD5L1FjcYK46nBwUvFFgtTNPs+btPdG69lqQ+lVFNxN1waSGnMi8MI1qHQtD6RvNIe3WBhP7719LWmyAiNR8uC8/wClPw3p16ge1xpP+9daLtTYSMLrtRI2jNVSw+jXh1FmWbpYPotgd5uUYyfYWv0XTIY2c4HosxoljXVwy7dLWzBIORgjDZIW1s9CAsyNk5ppEqzAHNOho2JNJkJ2E6MjG6jAchCQLNgnoT9NqmrIuiC/RjSZiCqrTHQulaATAZU1VGjGfzD7w8960pGC7TYig3s8hq2B9nqmnUEOHIjU5p1gqwotBC3+nNGNqs7TQ4txG3gDqWJr0WtPZySS4LoS3DFd9xsxMatu5aHRvxOcABVpTqkEDmMVkdJ21rRDiYP4c1WUajHzdqVOBhbtNhco37OZrclTr0etD4gsP/1H9QXF5T1Z/wCo9C0/0uT0YPur2exisF3rU3Z9FR33k7miPM/RTWWdg1TxJXGSZ2nKK6Irq8e9ZyV4agi60gluEAjCMMVEa5oyAHgEms+cR3m5fTgVfjkoFE1vaLNowGCISbNVvNBGtAOK2GOnbQoO2rpwQ9ddkpIOFBQ3JcplAHTkuNMrrCuDNABngkswK68YgoqBBIPalHEIOS5SKCPAUyuDArgOKVUQT5CoF1wkLjjgotTSTWgxLyNTBe5nIc1ARi30SmiRCi1rNekcuKbNprRLWMx1OeZ8mx5qONI1G41WhhnO64sI/wC4CY8QoboujjkuiiraBptqF7WgOvEyAAe1JIU6jZlNruD4cARnsIdva4YHLjicFzrRdwWSUakbd7aREc1ErtQpFCC8A60o3gXKU1SDZRqMJHUEb01Cbkwa1OgLjGpSmhWxDwvNekzTSrvaMj2hwdjHOR4L0xwWA+IDAKlM7WkfpIP+9LKN8DwnttsylootfBdJjUozBSaZAIPAqxpVKZ7z48fmlVrFSdjMrqY5xjFRt8HHyScpNtdkP+Ls/CeQQnvsbd3JCv3/AJsq2w9HsAclAqMKi71y8+d6iUClAqEbWEfbVJG1lzoo9lw2OI59r5qQc/FV2g614VD+eOTGKWypLvFb8buKMU4/Nj9VyUwyExaX5JdN3ZTle34i6RXGHtJFBy6w9rmghrscBxXH5pJPaXayCK5F1El+S6T2VxuIQQgpuSKbsVymU3WqhpkmBPOdQQOl2hyrmkVbVewZjvybz1+Cj1Kl844DU3/lt4JXWQQoLFH2cfZy7vuLh+EdlviBn4krtVwDSMhIw8/knXOyVfbanbj3s+ZQPH5OixY/BLVY7SABjOPeJXf4g47B4fVVyyxjww+zJnLZZ+rBfTB2upiLrt4bqcM5EKLZrXSqiWmPJRNK6Se93VhwAHedv2QM1F0TYKIce0STnJjHbAWPLkuS2myGOo3Lv8i0r041yFXaTY8APZmwzG0awptrp3MQ7s5mTkNs7FynaqZEX2fqb9ULlckp1TQ7Y6za9IGcDnGbXDan30XNb2HkuGOciN6z1aw1aLzUszmuBxLJBB5KZZdMV3YGzBp/Few5DFMn7Bx8xfHoub+E5EgSOKAU3RYfvGSc9XJKhWFNHXuXmXxaolxs8EiOty39V9F6PVcvNPidaf5tBsHuvMjVJYBPIq3DHdkSEzcY2YimIzLvJTbPbmN+9HFyg1tH38ct4PyUR+hH7Qea2ThKPr9jnblI0zdK0fxoWX/hbtqFXsfv90FRPeTak2+1oQuOd8ada0g2xCFIF90Pr3qD3HXUefAQ3/arem8AyUIXRxfgRzsn4pDde0Cc/VSnvAb5IQrBGvwhZjgUUTLkIQI/Ip/eTlZCECegHdXKLkIQFcMaqPDZJyHoqt1brDfOGwbB9UIUmiC4scDkqtqQhAw71uSptI6SFOoSRqEf1SIHqhCSbpWh8MU5EOy158cVYGrdaXbATyCELmeTZJFLY7EazesdMScAYkbSrCw0KIyb6+qEJPKJ5aYu10gD2T2YMtOKbpVwMhHBCFZETwL+0pQtKEJiKFCvsLhwPyOCV9ucNYPFuPMEeiEKbYtIS+3g5jkvLfiNphotTWRN2mN2LnOPpC6hadPzPkpzqoGSOlSMmjmnKGmbxgiDzXULpbVFrg50kmh8lCELb9qHoy7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hQSERUUExQUFRUUFxcYGBUWFRgVFxUUFRYVFBcUFBUYHCYeFxokGhQUHy8gIycpLCwsFR4xNTAqNSYrLCkBCQoKDgwOGg8PGiwkHiQsLCwsLCwsKSwsLCwpLCwsLCwsLCwsLiwsLCwpLCwpLCwpLCwsLCwsLCwsLCksKSksKf/AABEIALcBEwMBIgACEQEDEQH/xAAcAAABBQEBAQAAAAAAAAAAAAAAAgMEBQYBBwj/xABEEAABAwEEBggDBgQFAwUAAAABAAIRAwQSITEFQVFhcZEGEyIygaGx8AfB0RRCUmKS4RUjcvGCorLC0lNzgwgWM0Nj/8QAGwEAAgMBAQEAAAAAAAAAAAAAAAIBAwQFBgf/xAAtEQACAgEEAgECBQQDAAAAAAAAAQIRAwQSITFBUSIFEzJhkaHBFHGBsSNCUv/aAAwDAQACEQMRAD8A9wQhCABCEIAEIQgAQhCABYrpn07FGaNAg1cnPzDNw2u9FO6ZdK22emWU3A1nYYGbg1uOw7F5LWrdqSsefNXxiem+j/S1l/58y+Phe/z/ALf7JBtxbL3Elx7TiTJP4QeJx4BVdvt5MNnuAzvqOxeT4wPDeu1K96XHIS79ODRz9VVOqdk7SViR6eaRP0ZaJDm7P3TlR2CrtFVYqcQrOohmnC7gNF6msMhV+tS6D4MKCxMRWbiEmuME9XZik1GqCxFU04lNuYXFPFl2pjrU6lTCCqML7KoWCc1IoWVrSplRuOIPNNNuE4HEbPeKLIeKKYsgHbA5KfZrYKQY5rReLhBjugHV469yr6h54AcSYlP6XrgljWiGMA4mMBOzb5qzGrZyPqmVYse1eSQ+2Evk4kAEA7gDJ5qgFoJe9zsh5mCA0cx5rjLWTfJOciTrJk4cJlQbfVhojADLyPzC3L0eNk/LOW237M5z3DIDxUe2vEDh6EH3xUA1sZx9704xpcwn8wHqfkrUqRQ5WxAM8/EDDFTGt7ExjBuje4zPgG+ai029o5/P3gplSzPMRAiPBML2VdOub2Gs6uIgBXtnN4NnEgmTsDoBaDtz5lV5s90YN14k+cDUE9Z7TdaN7vLdyQCVdk22Wm7M/j17GibscSl2G1ENvHMnXqGHvxULSZvx/UTxvGAOQmd6dp5DCMfQZ+A8ygkfrspucXPe4OJy3avKEKKLI52N6J1YoRYUz63QhCYoBCEIAEIQgAVH026wWKq6m4tcwB+GBLWkF4/TKvFH0iAaVQOxBY4EbQQRCWStNFuGezJGXpo8HdVvYzM61EttTBN2K1Yub+FxHhOHvckWt0nP5LjPg+oQmpwtDVrdFMDaRyaJ9XeSr3OwUnSD+1Gz1zPr5KE4pkZZuxdid/M8PmFdXlQ2J/adwHqrV1qAGeOwfVEizTy+LHTTMp00jnKgG2nCBrzPvinaltcDBMTsGCg0KSLFpBGM8ilFo38lTfa3AwSdnh4QpjRhmSDrz5oLIyvofquA70eKQbQ3+w+qi1bOmerG3FQDlJEirXH4Z44+Sr61oIk4ADYpJEqst0khjcS4gAKYq2Z9RkcYbhzR73PeDsIcfAz+3irC1EiSRMk8J1+g5K50R0duMaDr8zrd4YgeCm9INEtbSaGiLq0xdHkNXN5ZGHr0TEgYHVsVfbabvA5LWssWG/ngVS6WssTHsq2MuTnThwZupTU7R7wBG+fL+/NRrS5NU6vIrSYumWdWo0OvAbcfp4kBFS2Rl4/1R+3uVFtdTsYjEADdhHyUZtaSZy9+/BSFku0W+9ls5pim6YGPDfqSurGr39Urqo4mf3UByOsrQ7eMjqn3rUyz1dn9lVsbz9++SkWMlz4GQmTsGslSF0SnUpxIx8fkhIfpRgJAa2BtbjxXEUG4+u0IQmKQQhCABCEIAFC0uJpHtXcsf7qaqvSzad5t92IBhvzgIGj2YvpBoRtSi4Ni93gYjtDHz+a82cJcJ248BifQr260dW4QHDkvMunGg+oLqrSCyphhqe7PDeLxWLU47+SPUfRtZsvDLzyv7mIq1JJJ1meaZeUp5TTysqO7JiaBxdw+anU6YImTGGHFV9E9o8PmFOpCAfetEgwMlFgukJ6tTvUxtCapiWp+znsqs6MUn+hBrSRwUmw15EFJrNUWi+65SJ+CRMqOTJcivU1qM+qoSJnNI7abTAVh0O0d1lQ1nZNwbO37x8Bh47lnLTWlegaDsNyz02HWAXDaXS4t96hsV8YnC12ovgt6VqBIOQ1cNR8c+EItzbyh1K0PUoFMcVlRabPc1TwVRa7OHA3hE8p4haisAqu00M96ZCNHm1volriFGjKcjhw9wtPprR+BhZ3qwZHiPRaoStHOzY9rFNrx2HYj1GpMNp9rdCTVBBg5jDnjCcs+OG0fv8lYUdkgvGWRGEqdYg0hxdlkJ2SSfl54qO6zl0EZxiN41pNWoWEN2Z8TmoLFxyyZbKTbnZHpMhR6VQU6JGuof8o/f5JJrXjjlrG3emqta86dmAB2D2SpQsnY32d/MfVCeYGkTB5ShBFH2IhCExUCEIQAIQhAAqrS1a68RTL5GeoYnBWqgaXpkhpa67Bz+SBo9kJlZp71O74Lzn4u12jqKbdd558mt/3r0qlUcO9DhtGBXifxJ0j1tvqxlTimP8I7X+YuWfO/hR2fpMN2o3ek3/H8mVeU084JVSpCjOqSsSR6ac0hdA9vwKnXsFXUD2gpjnKJIMEuGTbJahN0qUwwqJ5xlWllry1I1R0MOW/ix55UK0DFSHvUaqVCHyO0BqYKJXqJZeodd6sijBmy8BZ2XntByLgDwJXp1IDB2ogQIAwF6DOZ7zuElea6MdFamfzt/wBQXothqg3qb3XbuDScGtbiW3oGLIME4kROIBBuRwtT2mV2kbVBHFW9O0BzQQs5pxpa+64QQS1wOYOWPApGg9JXX9W7DZ+yKMjfJpJUauniUh8QoJKHSdDX7lY+3U7jpHvgt9aqUhZXStjz3SrYOmVZYbomerPvBcs47QRXZCTRditRy2uS3q20NAAOMe8Nar6le8Z1pirmnKdEkYKEiZSbA1zCbv4oqMIzEIY3apEH6dpMZlC52RgZ80KBrPs1CEJyoEIQgAQhCABMW4G4Yzkap17E+mbWOwfesIJXZWVq9xjnOyaC4nLBok+i+btI20vqPec3uc48XEk+q9k+J2nhQsZpjv1+wNzBBefQf4l4ZVfKx53bo9L9Mj9vG5+/9IQ98pKSXLkqqjW5iwYKlvtLdvkoV5MvtICNlgtSsa7RMfaW7Qn7BahiAfZVNXIcJBCd0TVGI1qXj+Ni4tdL76jxTL51ZNOqqPfXC5U7TrPNZ2o5RapxT5UarmnRjzSHKD7rgdhB5GVu7U0kB7O+3V+Jutp+X7rBMW+pvkAjJwB5hSYc64TIlrris0TOAjeAMLvhkN2GpqpbVY3NIIOLcQf32LQmzS6Y8csVHt9MNE6tY2b+HpM8XTMUkkTdFW/raQdrGBGwhSS5U+jqJY4kZHMb/qrS8oJS4EVslSaTo9kq6eoteiHBTYUYq06PJUN1jhbepYQq22aOzhWrIzNPBF8mTcxFKoW7eZHorStYCNSivseORVqkmYpYmjrasiSPGcuZSXPaMs+CVSLmHM+9ScdRLz2QT4e8E1iqDbpFeXe4CFbjQxOPv1Ql3xLf6XL/AOT68QhCtMYIQhAAhCEACYth7B8PVPqLpE9jxCCV2ZXpJ0WoW1oFYGWzde0w5s5jWCMBgQcljW/B2iHS+0VXN2BjWHxcb3ovRHPTNRyrcE+WjdDPkhHbF8HkemOiVGzVS0NLm5tLjJjyHkqO30GDutaOAC9P6S6JNeA2L04TgANcnUFW0/hjTezG0Ov67rBdG6CZJ8RwWTJHbI148rkuTyqrZlCq2RarpF0eqWOrcqCQe48CGvG0bCNY1ciam6EKTQzipFG6xpvqC0yMCFo2WUFM17KE6ylTwLtEOnawRsOxO3k3UsW5NCzuGUpXFPo3w1c1xJEm8o1Z2K729krlWi4juuUKNMunqFOPHYU3LQ6K0zDRTcYjuu1bQCszQnItIPA4qZ9meRgx3IqJKmRCcZw5PSW0rzGmMxMKDabOMZTHRbSc2cUnYPpyIOtsyCOEx4JrS1tazFzoHmeA1qKM41VtdwXTkPvnZ+bf5HyTLdKOGLcW5Q7CY2EKqGnmmQ5rhOsEZcMFLZpa+wAwQ3J13GDqfGJGw4kasMEwtP8AwW9k0rTqYAw78JwPht8E8XLPV7BexEY8uIO3fqSqdV9OAKrXHK44yZ3EY8+aKTI+XovS4Jiq0KqqaZezvsI4iPNRKul6j8iGjdq4lHQyhKXJY16YGfIZqttFMzlAUSpW3+JOJO0+/mumq52Anj7yRuaLoaaMl8rsc6kE4xhrUugWjL3ulQ6Oj3FWlnsgbxVcpnS0ugp3VBdK4pQG5CqtnV+xjPppCELsHzAEIQgAQhCABQtLH+X4j5qaoelh/KO4j1j5oJXZRlybe5cJSXFQXlfaycYw+iqLFp27Vg7XTOqMM9eSubUVmrWRTeXRId5H3BWTUQ43I26afO1lrbqQtTHNqiWOBAwy2OaTrGa8hq2e49zTm0lp4tMH0Xqdk0xUqQ0avAAbSqDp70avNFagJewQ8D77QO9H4h5jgFnxvwzXkTXKRkabkmoFI6P6Cq2ptRzCwCmBJc6AS7JoiTiATMRgmq+ja7SQabnXRJLBfAG03ZgcVc8bKFlRHuLopJptoCkU3hK00WKSY7Qso2Kxo2EFMWYKxsxxASlm4co6PEYBM25l1pMK2pujPLUk16QOBGahjpGYqWcPaHtyPluVHpOzHvaxnw2rTWmxmi4kdx2Y2H6FV9oukztzClMmjMtCm2F5DgQYIWt6PfDU2t7Giu2mHyRNMuiASB3hOS2VH/0/tAxtjp1xRAHhNRW7XJcCLU4ccqm/2ME20Ui0CqAxzhOAJbH3XOaO6T6bJChu0IGy9jg5pBAIN8AuwmRuJgGDMZ5r1+z/AAXpht2paq1RsRBZT7I/IXB108Fo9F/DqwUKRpss7CHNLXPf26jgRB7Zxb/hiNSZY2ZsmsxrnHf8HhNh6OVIpBvWMdXeWtdNwOIIyAkOGIBIkAux2Kg0xbHOeWj7uE5kkYTOvd9SSfpGp0UoWShVqUmuL6VGt1Re4u6sFr3kU57skmTmdq+Y3P7U7USW0fT5Hmbk2RhOtOMeRkVZMsbXiRmut0aqnNHUjosi5X6jNn0o9uZkK1slsDzGtQvsDBmVZWKyBgmMT5BVScfB09NHNF1J8D7XYZFcTT5lCrOjv/I+oULM/wDvNo7zQeBj5KK74jU5MMGH5j8mrtJN8nypNM2CFh3fEcSAGtx/qTlbphUORDeDJ9UyxyZDkl2bRC86HxDqDWD/AOL6FQrZ0sqVSC59WB91rbrfEDPxSUMepKLpI/yncP3WSsfSF7Wi6XxGRAPqp9j0w+s19/VkIjMFC5VgnzQwkuK4Xb5QSoNBDtIWe0zSIbeH3c+GtaWq1QLVQBBB14c0ko7lRZCW1plToyvIwwVsxuCzmj6/VvLHajHJXwtAhc2q4Otdmbt2ifs9R9Slg2sWBzRk1xeO0NxvHx4rfaFNOlTuUxdGsnNx2uOsrMWmqXy1ovHyHEqbQfUjEgHnC1YsvHJizYG3cR/T+grNXJNSkxxP3oh36hBHNea6S6KBrz1BdrwcZH6jj6rZ2uo4uhzifH5ZJtzJyaT5eqJZb8DQ07j2zH2XQdcYuDYH5s+GCcsdrDahDp7M4bDlitPUbhGXBUmk7Gy8HyA4Z65brBVNmlItLM5lQbRrTNTsOEm8z8Wts/i2jfz2rPUrS6k6WGW6xu3LRWK1tfTwxJw/uoY6XIi12XrGkbRksgzRj+suw44xMGOa1r67qLCcXN3CSNWO0RrWh0Jo/wDlC9m7tEbJ1KEPLhETQNs+yvp1HtddYRMCcIg7stpWwsnxIY9wPUvFImL94Fw33AMfA88lV/w8DJBsCtU5LoxSw45cs0D/AIhWUSf5pAxnqzEDPeo9P4n2RxhvWEbbo9JlUbtGDgqK3aAeO4Q0f0hX48l8SMmbTbVcOT0TSXSWz1rHaDTqNJFGqbp7Lv8A43fdOK+X6tODC9LtlmrNpuBvv7Jya06jsxWJpWQOwKjK1fBfok4p2irp1CMjCkfbHKyHRsnuuHin7P0QqE4uaOZWdo7EM+1cSKyxmXScV6T0J6AvtgFWqblGcI7z4zujUN5VTovo1Tp4u7ZG3Ll9V7hoSyinQptiIaJ4kSfNNCCk+SnVfUZYobcXb8lfS6GWJrQ37NTMay2SeJOaFdOahadkfRwfv5X/ANn+rPMrVWhpMUxxOCrKFfDvUAdwlbJ/RKi4Q5xPAAesrrOh1lGp3+X/AIrR/UY1wmZ4YJrtGQp1peBfpZ5BoVq6uI7w8AtBT6K2YGQHD9P/ABU6j0WpETefGzs4/wCVNDPB3QmTDLtnnBtg/wCo7wYPoufav/0q+Df2XoNXoLTOLatVv6D6tVDpToVaWY0awqAaiy64cMwfJLY9EPR9rlg7VXxGKudFHAkF0l0drPL91A0b0dtgabwOe4fNWNn0RaaclzHOEZCDBGIMAyq1w2Qu7OWh0OMiDrHzCGvwU7+HvrMB6tzXbHC6RuxTLOjtf8o4u+gKYutEN71GrOVk/o1X2M/V+yjWro7aGjuh25rgTyMIJtGN6Q0brhUGRwO46j8vBMWDSBc4NM3Z7RGobV6BS6C32xXeQHDFrI/1EHyHirWxdDLNSAu0w6Pxm95ZeSy5MDlK0bMeqUY0zGU6oJDaLbx/LjPGMuKn2XQFd2NRrgNg7I8ScfRbqlZ2gXWtDQNTQAOQXQ2M8k/2V5CWsfSRkWdECRm0bgJPyTlLoXTAgvqTxEf6cFqzR1hdayc0yxRKXqZ+zGV/h9TOb6o3gt9C1UOlPhlVBvU6gqM2EXHDjmD5L1FjcYK46nBwUvFFgtTNPs+btPdG69lqQ+lVFNxN1waSGnMi8MI1qHQtD6RvNIe3WBhP7719LWmyAiNR8uC8/wClPw3p16ge1xpP+9daLtTYSMLrtRI2jNVSw+jXh1FmWbpYPotgd5uUYyfYWv0XTIY2c4HosxoljXVwy7dLWzBIORgjDZIW1s9CAsyNk5ppEqzAHNOho2JNJkJ2E6MjG6jAchCQLNgnoT9NqmrIuiC/RjSZiCqrTHQulaATAZU1VGjGfzD7w8960pGC7TYig3s8hq2B9nqmnUEOHIjU5p1gqwotBC3+nNGNqs7TQ4txG3gDqWJr0WtPZySS4LoS3DFd9xsxMatu5aHRvxOcABVpTqkEDmMVkdJ21rRDiYP4c1WUajHzdqVOBhbtNhco37OZrclTr0etD4gsP/1H9QXF5T1Z/wCo9C0/0uT0YPur2exisF3rU3Z9FR33k7miPM/RTWWdg1TxJXGSZ2nKK6Irq8e9ZyV4agi60gluEAjCMMVEa5oyAHgEms+cR3m5fTgVfjkoFE1vaLNowGCISbNVvNBGtAOK2GOnbQoO2rpwQ9ddkpIOFBQ3JcplAHTkuNMrrCuDNABngkswK68YgoqBBIPalHEIOS5SKCPAUyuDArgOKVUQT5CoF1wkLjjgotTSTWgxLyNTBe5nIc1ARi30SmiRCi1rNekcuKbNprRLWMx1OeZ8mx5qONI1G41WhhnO64sI/wC4CY8QoboujjkuiiraBptqF7WgOvEyAAe1JIU6jZlNruD4cARnsIdva4YHLjicFzrRdwWSUakbd7aREc1ErtQpFCC8A60o3gXKU1SDZRqMJHUEb01Cbkwa1OgLjGpSmhWxDwvNekzTSrvaMj2hwdjHOR4L0xwWA+IDAKlM7WkfpIP+9LKN8DwnttsylootfBdJjUozBSaZAIPAqxpVKZ7z48fmlVrFSdjMrqY5xjFRt8HHyScpNtdkP+Ls/CeQQnvsbd3JCv3/AJsq2w9HsAclAqMKi71y8+d6iUClAqEbWEfbVJG1lzoo9lw2OI59r5qQc/FV2g614VD+eOTGKWypLvFb8buKMU4/Nj9VyUwyExaX5JdN3ZTle34i6RXGHtJFBy6w9rmghrscBxXH5pJPaXayCK5F1El+S6T2VxuIQQgpuSKbsVymU3WqhpkmBPOdQQOl2hyrmkVbVewZjvybz1+Cj1Kl844DU3/lt4JXWQQoLFH2cfZy7vuLh+EdlviBn4krtVwDSMhIw8/knXOyVfbanbj3s+ZQPH5OixY/BLVY7SABjOPeJXf4g47B4fVVyyxjww+zJnLZZ+rBfTB2upiLrt4bqcM5EKLZrXSqiWmPJRNK6Se93VhwAHedv2QM1F0TYKIce0STnJjHbAWPLkuS2myGOo3Lv8i0r041yFXaTY8APZmwzG0awptrp3MQ7s5mTkNs7FynaqZEX2fqb9ULlckp1TQ7Y6za9IGcDnGbXDan30XNb2HkuGOciN6z1aw1aLzUszmuBxLJBB5KZZdMV3YGzBp/Few5DFMn7Bx8xfHoub+E5EgSOKAU3RYfvGSc9XJKhWFNHXuXmXxaolxs8EiOty39V9F6PVcvNPidaf5tBsHuvMjVJYBPIq3DHdkSEzcY2YimIzLvJTbPbmN+9HFyg1tH38ct4PyUR+hH7Qea2ThKPr9jnblI0zdK0fxoWX/hbtqFXsfv90FRPeTak2+1oQuOd8ada0g2xCFIF90Pr3qD3HXUefAQ3/arem8AyUIXRxfgRzsn4pDde0Cc/VSnvAb5IQrBGvwhZjgUUTLkIQI/Ip/eTlZCECegHdXKLkIQFcMaqPDZJyHoqt1brDfOGwbB9UIUmiC4scDkqtqQhAw71uSptI6SFOoSRqEf1SIHqhCSbpWh8MU5EOy158cVYGrdaXbATyCELmeTZJFLY7EazesdMScAYkbSrCw0KIyb6+qEJPKJ5aYu10gD2T2YMtOKbpVwMhHBCFZETwL+0pQtKEJiKFCvsLhwPyOCV9ucNYPFuPMEeiEKbYtIS+3g5jkvLfiNphotTWRN2mN2LnOPpC6hadPzPkpzqoGSOlSMmjmnKGmbxgiDzXULpbVFrg50kmh8lCELb9qHoy7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data:image/jpeg;base64,/9j/4AAQSkZJRgABAQAAAQABAAD/2wCEAAkGBhQSERUUExQUFRUUFxcYGBUWFRgVFxUUFRYVFBcUFBUYHCYeFxokGhQUHy8gIycpLCwsFR4xNTAqNSYrLCkBCQoKDgwOGg8PGiwkHiQsLCwsLCwsKSwsLCwpLCwsLCwsLCwsLiwsLCwpLCwpLCwpLCwsLCwsLCwsLCksKSksKf/AABEIALcBEwMBIgACEQEDEQH/xAAcAAABBQEBAQAAAAAAAAAAAAAAAgMEBQYBBwj/xABEEAABAwEEBggDBgQFAwUAAAABAAIRAwQSITEFQVFhcZEGEyIygaGx8AfB0RRCUmKS4RUjcvGCorLC0lNzgwgWM0Nj/8QAGwEAAgMBAQEAAAAAAAAAAAAAAAIBAwQFBgf/xAAtEQACAgEEAgECBQQDAAAAAAAAAQIRAwQSITFBUSIFEzJhkaHBFHGBsSNCUv/aAAwDAQACEQMRAD8A9wQhCABCEIAEIQgAQhCABYrpn07FGaNAg1cnPzDNw2u9FO6ZdK22emWU3A1nYYGbg1uOw7F5LWrdqSsefNXxiem+j/S1l/58y+Phe/z/ALf7JBtxbL3Elx7TiTJP4QeJx4BVdvt5MNnuAzvqOxeT4wPDeu1K96XHIS79ODRz9VVOqdk7SViR6eaRP0ZaJDm7P3TlR2CrtFVYqcQrOohmnC7gNF6msMhV+tS6D4MKCxMRWbiEmuME9XZik1GqCxFU04lNuYXFPFl2pjrU6lTCCqML7KoWCc1IoWVrSplRuOIPNNNuE4HEbPeKLIeKKYsgHbA5KfZrYKQY5rReLhBjugHV469yr6h54AcSYlP6XrgljWiGMA4mMBOzb5qzGrZyPqmVYse1eSQ+2Evk4kAEA7gDJ5qgFoJe9zsh5mCA0cx5rjLWTfJOciTrJk4cJlQbfVhojADLyPzC3L0eNk/LOW237M5z3DIDxUe2vEDh6EH3xUA1sZx9704xpcwn8wHqfkrUqRQ5WxAM8/EDDFTGt7ExjBuje4zPgG+ai029o5/P3gplSzPMRAiPBML2VdOub2Gs6uIgBXtnN4NnEgmTsDoBaDtz5lV5s90YN14k+cDUE9Z7TdaN7vLdyQCVdk22Wm7M/j17GibscSl2G1ENvHMnXqGHvxULSZvx/UTxvGAOQmd6dp5DCMfQZ+A8ygkfrspucXPe4OJy3avKEKKLI52N6J1YoRYUz63QhCYoBCEIAEIQgAVH026wWKq6m4tcwB+GBLWkF4/TKvFH0iAaVQOxBY4EbQQRCWStNFuGezJGXpo8HdVvYzM61EttTBN2K1Yub+FxHhOHvckWt0nP5LjPg+oQmpwtDVrdFMDaRyaJ9XeSr3OwUnSD+1Gz1zPr5KE4pkZZuxdid/M8PmFdXlQ2J/adwHqrV1qAGeOwfVEizTy+LHTTMp00jnKgG2nCBrzPvinaltcDBMTsGCg0KSLFpBGM8ilFo38lTfa3AwSdnh4QpjRhmSDrz5oLIyvofquA70eKQbQ3+w+qi1bOmerG3FQDlJEirXH4Z44+Sr61oIk4ADYpJEqst0khjcS4gAKYq2Z9RkcYbhzR73PeDsIcfAz+3irC1EiSRMk8J1+g5K50R0duMaDr8zrd4YgeCm9INEtbSaGiLq0xdHkNXN5ZGHr0TEgYHVsVfbabvA5LWssWG/ngVS6WssTHsq2MuTnThwZupTU7R7wBG+fL+/NRrS5NU6vIrSYumWdWo0OvAbcfp4kBFS2Rl4/1R+3uVFtdTsYjEADdhHyUZtaSZy9+/BSFku0W+9ls5pim6YGPDfqSurGr39Urqo4mf3UByOsrQ7eMjqn3rUyz1dn9lVsbz9++SkWMlz4GQmTsGslSF0SnUpxIx8fkhIfpRgJAa2BtbjxXEUG4+u0IQmKQQhCABCEIAFC0uJpHtXcsf7qaqvSzad5t92IBhvzgIGj2YvpBoRtSi4Ni93gYjtDHz+a82cJcJ248BifQr260dW4QHDkvMunGg+oLqrSCyphhqe7PDeLxWLU47+SPUfRtZsvDLzyv7mIq1JJJ1meaZeUp5TTysqO7JiaBxdw+anU6YImTGGHFV9E9o8PmFOpCAfetEgwMlFgukJ6tTvUxtCapiWp+znsqs6MUn+hBrSRwUmw15EFJrNUWi+65SJ+CRMqOTJcivU1qM+qoSJnNI7abTAVh0O0d1lQ1nZNwbO37x8Bh47lnLTWlegaDsNyz02HWAXDaXS4t96hsV8YnC12ovgt6VqBIOQ1cNR8c+EItzbyh1K0PUoFMcVlRabPc1TwVRa7OHA3hE8p4haisAqu00M96ZCNHm1volriFGjKcjhw9wtPprR+BhZ3qwZHiPRaoStHOzY9rFNrx2HYj1GpMNp9rdCTVBBg5jDnjCcs+OG0fv8lYUdkgvGWRGEqdYg0hxdlkJ2SSfl54qO6zl0EZxiN41pNWoWEN2Z8TmoLFxyyZbKTbnZHpMhR6VQU6JGuof8o/f5JJrXjjlrG3emqta86dmAB2D2SpQsnY32d/MfVCeYGkTB5ShBFH2IhCExUCEIQAIQhAAqrS1a68RTL5GeoYnBWqgaXpkhpa67Bz+SBo9kJlZp71O74Lzn4u12jqKbdd558mt/3r0qlUcO9DhtGBXifxJ0j1tvqxlTimP8I7X+YuWfO/hR2fpMN2o3ek3/H8mVeU084JVSpCjOqSsSR6ac0hdA9vwKnXsFXUD2gpjnKJIMEuGTbJahN0qUwwqJ5xlWllry1I1R0MOW/ix55UK0DFSHvUaqVCHyO0BqYKJXqJZeodd6sijBmy8BZ2XntByLgDwJXp1IDB2ogQIAwF6DOZ7zuElea6MdFamfzt/wBQXothqg3qb3XbuDScGtbiW3oGLIME4kROIBBuRwtT2mV2kbVBHFW9O0BzQQs5pxpa+64QQS1wOYOWPApGg9JXX9W7DZ+yKMjfJpJUauniUh8QoJKHSdDX7lY+3U7jpHvgt9aqUhZXStjz3SrYOmVZYbomerPvBcs47QRXZCTRditRy2uS3q20NAAOMe8Nar6le8Z1pirmnKdEkYKEiZSbA1zCbv4oqMIzEIY3apEH6dpMZlC52RgZ80KBrPs1CEJyoEIQgAQhCABMW4G4Yzkap17E+mbWOwfesIJXZWVq9xjnOyaC4nLBok+i+btI20vqPec3uc48XEk+q9k+J2nhQsZpjv1+wNzBBefQf4l4ZVfKx53bo9L9Mj9vG5+/9IQ98pKSXLkqqjW5iwYKlvtLdvkoV5MvtICNlgtSsa7RMfaW7Qn7BahiAfZVNXIcJBCd0TVGI1qXj+Ni4tdL76jxTL51ZNOqqPfXC5U7TrPNZ2o5RapxT5UarmnRjzSHKD7rgdhB5GVu7U0kB7O+3V+Jutp+X7rBMW+pvkAjJwB5hSYc64TIlrris0TOAjeAMLvhkN2GpqpbVY3NIIOLcQf32LQmzS6Y8csVHt9MNE6tY2b+HpM8XTMUkkTdFW/raQdrGBGwhSS5U+jqJY4kZHMb/qrS8oJS4EVslSaTo9kq6eoteiHBTYUYq06PJUN1jhbepYQq22aOzhWrIzNPBF8mTcxFKoW7eZHorStYCNSivseORVqkmYpYmjrasiSPGcuZSXPaMs+CVSLmHM+9ScdRLz2QT4e8E1iqDbpFeXe4CFbjQxOPv1Ql3xLf6XL/AOT68QhCtMYIQhAAhCEACYth7B8PVPqLpE9jxCCV2ZXpJ0WoW1oFYGWzde0w5s5jWCMBgQcljW/B2iHS+0VXN2BjWHxcb3ovRHPTNRyrcE+WjdDPkhHbF8HkemOiVGzVS0NLm5tLjJjyHkqO30GDutaOAC9P6S6JNeA2L04TgANcnUFW0/hjTezG0Ov67rBdG6CZJ8RwWTJHbI148rkuTyqrZlCq2RarpF0eqWOrcqCQe48CGvG0bCNY1ciam6EKTQzipFG6xpvqC0yMCFo2WUFM17KE6ylTwLtEOnawRsOxO3k3UsW5NCzuGUpXFPo3w1c1xJEm8o1Z2K729krlWi4juuUKNMunqFOPHYU3LQ6K0zDRTcYjuu1bQCszQnItIPA4qZ9meRgx3IqJKmRCcZw5PSW0rzGmMxMKDabOMZTHRbSc2cUnYPpyIOtsyCOEx4JrS1tazFzoHmeA1qKM41VtdwXTkPvnZ+bf5HyTLdKOGLcW5Q7CY2EKqGnmmQ5rhOsEZcMFLZpa+wAwQ3J13GDqfGJGw4kasMEwtP8AwW9k0rTqYAw78JwPht8E8XLPV7BexEY8uIO3fqSqdV9OAKrXHK44yZ3EY8+aKTI+XovS4Jiq0KqqaZezvsI4iPNRKul6j8iGjdq4lHQyhKXJY16YGfIZqttFMzlAUSpW3+JOJO0+/mumq52Anj7yRuaLoaaMl8rsc6kE4xhrUugWjL3ulQ6Oj3FWlnsgbxVcpnS0ugp3VBdK4pQG5CqtnV+xjPppCELsHzAEIQgAQhCABQtLH+X4j5qaoelh/KO4j1j5oJXZRlybe5cJSXFQXlfaycYw+iqLFp27Vg7XTOqMM9eSubUVmrWRTeXRId5H3BWTUQ43I26afO1lrbqQtTHNqiWOBAwy2OaTrGa8hq2e49zTm0lp4tMH0Xqdk0xUqQ0avAAbSqDp70avNFagJewQ8D77QO9H4h5jgFnxvwzXkTXKRkabkmoFI6P6Cq2ptRzCwCmBJc6AS7JoiTiATMRgmq+ja7SQabnXRJLBfAG03ZgcVc8bKFlRHuLopJptoCkU3hK00WKSY7Qso2Kxo2EFMWYKxsxxASlm4co6PEYBM25l1pMK2pujPLUk16QOBGahjpGYqWcPaHtyPluVHpOzHvaxnw2rTWmxmi4kdx2Y2H6FV9oukztzClMmjMtCm2F5DgQYIWt6PfDU2t7Giu2mHyRNMuiASB3hOS2VH/0/tAxtjp1xRAHhNRW7XJcCLU4ccqm/2ME20Ui0CqAxzhOAJbH3XOaO6T6bJChu0IGy9jg5pBAIN8AuwmRuJgGDMZ5r1+z/AAXpht2paq1RsRBZT7I/IXB108Fo9F/DqwUKRpss7CHNLXPf26jgRB7Zxb/hiNSZY2ZsmsxrnHf8HhNh6OVIpBvWMdXeWtdNwOIIyAkOGIBIkAux2Kg0xbHOeWj7uE5kkYTOvd9SSfpGp0UoWShVqUmuL6VGt1Re4u6sFr3kU57skmTmdq+Y3P7U7USW0fT5Hmbk2RhOtOMeRkVZMsbXiRmut0aqnNHUjosi5X6jNn0o9uZkK1slsDzGtQvsDBmVZWKyBgmMT5BVScfB09NHNF1J8D7XYZFcTT5lCrOjv/I+oULM/wDvNo7zQeBj5KK74jU5MMGH5j8mrtJN8nypNM2CFh3fEcSAGtx/qTlbphUORDeDJ9UyxyZDkl2bRC86HxDqDWD/AOL6FQrZ0sqVSC59WB91rbrfEDPxSUMepKLpI/yncP3WSsfSF7Wi6XxGRAPqp9j0w+s19/VkIjMFC5VgnzQwkuK4Xb5QSoNBDtIWe0zSIbeH3c+GtaWq1QLVQBBB14c0ko7lRZCW1plToyvIwwVsxuCzmj6/VvLHajHJXwtAhc2q4Otdmbt2ifs9R9Slg2sWBzRk1xeO0NxvHx4rfaFNOlTuUxdGsnNx2uOsrMWmqXy1ovHyHEqbQfUjEgHnC1YsvHJizYG3cR/T+grNXJNSkxxP3oh36hBHNea6S6KBrz1BdrwcZH6jj6rZ2uo4uhzifH5ZJtzJyaT5eqJZb8DQ07j2zH2XQdcYuDYH5s+GCcsdrDahDp7M4bDlitPUbhGXBUmk7Gy8HyA4Z65brBVNmlItLM5lQbRrTNTsOEm8z8Wts/i2jfz2rPUrS6k6WGW6xu3LRWK1tfTwxJw/uoY6XIi12XrGkbRksgzRj+suw44xMGOa1r67qLCcXN3CSNWO0RrWh0Jo/wDlC9m7tEbJ1KEPLhETQNs+yvp1HtddYRMCcIg7stpWwsnxIY9wPUvFImL94Fw33AMfA88lV/w8DJBsCtU5LoxSw45cs0D/AIhWUSf5pAxnqzEDPeo9P4n2RxhvWEbbo9JlUbtGDgqK3aAeO4Q0f0hX48l8SMmbTbVcOT0TSXSWz1rHaDTqNJFGqbp7Lv8A43fdOK+X6tODC9LtlmrNpuBvv7Jya06jsxWJpWQOwKjK1fBfok4p2irp1CMjCkfbHKyHRsnuuHin7P0QqE4uaOZWdo7EM+1cSKyxmXScV6T0J6AvtgFWqblGcI7z4zujUN5VTovo1Tp4u7ZG3Ll9V7hoSyinQptiIaJ4kSfNNCCk+SnVfUZYobcXb8lfS6GWJrQ37NTMay2SeJOaFdOahadkfRwfv5X/ANn+rPMrVWhpMUxxOCrKFfDvUAdwlbJ/RKi4Q5xPAAesrrOh1lGp3+X/AIrR/UY1wmZ4YJrtGQp1peBfpZ5BoVq6uI7w8AtBT6K2YGQHD9P/ABU6j0WpETefGzs4/wCVNDPB3QmTDLtnnBtg/wCo7wYPoufav/0q+Df2XoNXoLTOLatVv6D6tVDpToVaWY0awqAaiy64cMwfJLY9EPR9rlg7VXxGKudFHAkF0l0drPL91A0b0dtgabwOe4fNWNn0RaaclzHOEZCDBGIMAyq1w2Qu7OWh0OMiDrHzCGvwU7+HvrMB6tzXbHC6RuxTLOjtf8o4u+gKYutEN71GrOVk/o1X2M/V+yjWro7aGjuh25rgTyMIJtGN6Q0brhUGRwO46j8vBMWDSBc4NM3Z7RGobV6BS6C32xXeQHDFrI/1EHyHirWxdDLNSAu0w6Pxm95ZeSy5MDlK0bMeqUY0zGU6oJDaLbx/LjPGMuKn2XQFd2NRrgNg7I8ScfRbqlZ2gXWtDQNTQAOQXQ2M8k/2V5CWsfSRkWdECRm0bgJPyTlLoXTAgvqTxEf6cFqzR1hdayc0yxRKXqZ+zGV/h9TOb6o3gt9C1UOlPhlVBvU6gqM2EXHDjmD5L1FjcYK46nBwUvFFgtTNPs+btPdG69lqQ+lVFNxN1waSGnMi8MI1qHQtD6RvNIe3WBhP7719LWmyAiNR8uC8/wClPw3p16ge1xpP+9daLtTYSMLrtRI2jNVSw+jXh1FmWbpYPotgd5uUYyfYWv0XTIY2c4HosxoljXVwy7dLWzBIORgjDZIW1s9CAsyNk5ppEqzAHNOho2JNJkJ2E6MjG6jAchCQLNgnoT9NqmrIuiC/RjSZiCqrTHQulaATAZU1VGjGfzD7w8960pGC7TYig3s8hq2B9nqmnUEOHIjU5p1gqwotBC3+nNGNqs7TQ4txG3gDqWJr0WtPZySS4LoS3DFd9xsxMatu5aHRvxOcABVpTqkEDmMVkdJ21rRDiYP4c1WUajHzdqVOBhbtNhco37OZrclTr0etD4gsP/1H9QXF5T1Z/wCo9C0/0uT0YPur2exisF3rU3Z9FR33k7miPM/RTWWdg1TxJXGSZ2nKK6Irq8e9ZyV4agi60gluEAjCMMVEa5oyAHgEms+cR3m5fTgVfjkoFE1vaLNowGCISbNVvNBGtAOK2GOnbQoO2rpwQ9ddkpIOFBQ3JcplAHTkuNMrrCuDNABngkswK68YgoqBBIPalHEIOS5SKCPAUyuDArgOKVUQT5CoF1wkLjjgotTSTWgxLyNTBe5nIc1ARi30SmiRCi1rNekcuKbNprRLWMx1OeZ8mx5qONI1G41WhhnO64sI/wC4CY8QoboujjkuiiraBptqF7WgOvEyAAe1JIU6jZlNruD4cARnsIdva4YHLjicFzrRdwWSUakbd7aREc1ErtQpFCC8A60o3gXKU1SDZRqMJHUEb01Cbkwa1OgLjGpSmhWxDwvNekzTSrvaMj2hwdjHOR4L0xwWA+IDAKlM7WkfpIP+9LKN8DwnttsylootfBdJjUozBSaZAIPAqxpVKZ7z48fmlVrFSdjMrqY5xjFRt8HHyScpNtdkP+Ls/CeQQnvsbd3JCv3/AJsq2w9HsAclAqMKi71y8+d6iUClAqEbWEfbVJG1lzoo9lw2OI59r5qQc/FV2g614VD+eOTGKWypLvFb8buKMU4/Nj9VyUwyExaX5JdN3ZTle34i6RXGHtJFBy6w9rmghrscBxXH5pJPaXayCK5F1El+S6T2VxuIQQgpuSKbsVymU3WqhpkmBPOdQQOl2hyrmkVbVewZjvybz1+Cj1Kl844DU3/lt4JXWQQoLFH2cfZy7vuLh+EdlviBn4krtVwDSMhIw8/knXOyVfbanbj3s+ZQPH5OixY/BLVY7SABjOPeJXf4g47B4fVVyyxjww+zJnLZZ+rBfTB2upiLrt4bqcM5EKLZrXSqiWmPJRNK6Se93VhwAHedv2QM1F0TYKIce0STnJjHbAWPLkuS2myGOo3Lv8i0r041yFXaTY8APZmwzG0awptrp3MQ7s5mTkNs7FynaqZEX2fqb9ULlckp1TQ7Y6za9IGcDnGbXDan30XNb2HkuGOciN6z1aw1aLzUszmuBxLJBB5KZZdMV3YGzBp/Few5DFMn7Bx8xfHoub+E5EgSOKAU3RYfvGSc9XJKhWFNHXuXmXxaolxs8EiOty39V9F6PVcvNPidaf5tBsHuvMjVJYBPIq3DHdkSEzcY2YimIzLvJTbPbmN+9HFyg1tH38ct4PyUR+hH7Qea2ThKPr9jnblI0zdK0fxoWX/hbtqFXsfv90FRPeTak2+1oQuOd8ada0g2xCFIF90Pr3qD3HXUefAQ3/arem8AyUIXRxfgRzsn4pDde0Cc/VSnvAb5IQrBGvwhZjgUUTLkIQI/Ip/eTlZCECegHdXKLkIQFcMaqPDZJyHoqt1brDfOGwbB9UIUmiC4scDkqtqQhAw71uSptI6SFOoSRqEf1SIHqhCSbpWh8MU5EOy158cVYGrdaXbATyCELmeTZJFLY7EazesdMScAYkbSrCw0KIyb6+qEJPKJ5aYu10gD2T2YMtOKbpVwMhHBCFZETwL+0pQtKEJiKFCvsLhwPyOCV9ucNYPFuPMEeiEKbYtIS+3g5jkvLfiNphotTWRN2mN2LnOPpC6hadPzPkpzqoGSOlSMmjmnKGmbxgiDzXULpbVFrg50kmh8lCELb9qHoy7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data:image/jpeg;base64,/9j/4AAQSkZJRgABAQAAAQABAAD/2wCEAAkGBhQSERUUExQUFRUUFxcYGBUWFRgVFxUUFRYVFBcUFBUYHCYeFxokGhQUHy8gIycpLCwsFR4xNTAqNSYrLCkBCQoKDgwOGg8PGiwkHiQsLCwsLCwsKSwsLCwpLCwsLCwsLCwsLiwsLCwpLCwpLCwpLCwsLCwsLCwsLCksKSksKf/AABEIALcBEwMBIgACEQEDEQH/xAAcAAABBQEBAQAAAAAAAAAAAAAAAgMEBQYBBwj/xABEEAABAwEEBggDBgQFAwUAAAABAAIRAwQSITEFQVFhcZEGEyIygaGx8AfB0RRCUmKS4RUjcvGCorLC0lNzgwgWM0Nj/8QAGwEAAgMBAQEAAAAAAAAAAAAAAAIBAwQFBgf/xAAtEQACAgEEAgECBQQDAAAAAAAAAQIRAwQSITFBUSIFEzJhkaHBFHGBsSNCUv/aAAwDAQACEQMRAD8A9wQhCABCEIAEIQgAQhCABYrpn07FGaNAg1cnPzDNw2u9FO6ZdK22emWU3A1nYYGbg1uOw7F5LWrdqSsefNXxiem+j/S1l/58y+Phe/z/ALf7JBtxbL3Elx7TiTJP4QeJx4BVdvt5MNnuAzvqOxeT4wPDeu1K96XHIS79ODRz9VVOqdk7SViR6eaRP0ZaJDm7P3TlR2CrtFVYqcQrOohmnC7gNF6msMhV+tS6D4MKCxMRWbiEmuME9XZik1GqCxFU04lNuYXFPFl2pjrU6lTCCqML7KoWCc1IoWVrSplRuOIPNNNuE4HEbPeKLIeKKYsgHbA5KfZrYKQY5rReLhBjugHV469yr6h54AcSYlP6XrgljWiGMA4mMBOzb5qzGrZyPqmVYse1eSQ+2Evk4kAEA7gDJ5qgFoJe9zsh5mCA0cx5rjLWTfJOciTrJk4cJlQbfVhojADLyPzC3L0eNk/LOW237M5z3DIDxUe2vEDh6EH3xUA1sZx9704xpcwn8wHqfkrUqRQ5WxAM8/EDDFTGt7ExjBuje4zPgG+ai029o5/P3gplSzPMRAiPBML2VdOub2Gs6uIgBXtnN4NnEgmTsDoBaDtz5lV5s90YN14k+cDUE9Z7TdaN7vLdyQCVdk22Wm7M/j17GibscSl2G1ENvHMnXqGHvxULSZvx/UTxvGAOQmd6dp5DCMfQZ+A8ygkfrspucXPe4OJy3avKEKKLI52N6J1YoRYUz63QhCYoBCEIAEIQgAVH026wWKq6m4tcwB+GBLWkF4/TKvFH0iAaVQOxBY4EbQQRCWStNFuGezJGXpo8HdVvYzM61EttTBN2K1Yub+FxHhOHvckWt0nP5LjPg+oQmpwtDVrdFMDaRyaJ9XeSr3OwUnSD+1Gz1zPr5KE4pkZZuxdid/M8PmFdXlQ2J/adwHqrV1qAGeOwfVEizTy+LHTTMp00jnKgG2nCBrzPvinaltcDBMTsGCg0KSLFpBGM8ilFo38lTfa3AwSdnh4QpjRhmSDrz5oLIyvofquA70eKQbQ3+w+qi1bOmerG3FQDlJEirXH4Z44+Sr61oIk4ADYpJEqst0khjcS4gAKYq2Z9RkcYbhzR73PeDsIcfAz+3irC1EiSRMk8J1+g5K50R0duMaDr8zrd4YgeCm9INEtbSaGiLq0xdHkNXN5ZGHr0TEgYHVsVfbabvA5LWssWG/ngVS6WssTHsq2MuTnThwZupTU7R7wBG+fL+/NRrS5NU6vIrSYumWdWo0OvAbcfp4kBFS2Rl4/1R+3uVFtdTsYjEADdhHyUZtaSZy9+/BSFku0W+9ls5pim6YGPDfqSurGr39Urqo4mf3UByOsrQ7eMjqn3rUyz1dn9lVsbz9++SkWMlz4GQmTsGslSF0SnUpxIx8fkhIfpRgJAa2BtbjxXEUG4+u0IQmKQQhCABCEIAFC0uJpHtXcsf7qaqvSzad5t92IBhvzgIGj2YvpBoRtSi4Ni93gYjtDHz+a82cJcJ248BifQr260dW4QHDkvMunGg+oLqrSCyphhqe7PDeLxWLU47+SPUfRtZsvDLzyv7mIq1JJJ1meaZeUp5TTysqO7JiaBxdw+anU6YImTGGHFV9E9o8PmFOpCAfetEgwMlFgukJ6tTvUxtCapiWp+znsqs6MUn+hBrSRwUmw15EFJrNUWi+65SJ+CRMqOTJcivU1qM+qoSJnNI7abTAVh0O0d1lQ1nZNwbO37x8Bh47lnLTWlegaDsNyz02HWAXDaXS4t96hsV8YnC12ovgt6VqBIOQ1cNR8c+EItzbyh1K0PUoFMcVlRabPc1TwVRa7OHA3hE8p4haisAqu00M96ZCNHm1volriFGjKcjhw9wtPprR+BhZ3qwZHiPRaoStHOzY9rFNrx2HYj1GpMNp9rdCTVBBg5jDnjCcs+OG0fv8lYUdkgvGWRGEqdYg0hxdlkJ2SSfl54qO6zl0EZxiN41pNWoWEN2Z8TmoLFxyyZbKTbnZHpMhR6VQU6JGuof8o/f5JJrXjjlrG3emqta86dmAB2D2SpQsnY32d/MfVCeYGkTB5ShBFH2IhCExUCEIQAIQhAAqrS1a68RTL5GeoYnBWqgaXpkhpa67Bz+SBo9kJlZp71O74Lzn4u12jqKbdd558mt/3r0qlUcO9DhtGBXifxJ0j1tvqxlTimP8I7X+YuWfO/hR2fpMN2o3ek3/H8mVeU084JVSpCjOqSsSR6ac0hdA9vwKnXsFXUD2gpjnKJIMEuGTbJahN0qUwwqJ5xlWllry1I1R0MOW/ix55UK0DFSHvUaqVCHyO0BqYKJXqJZeodd6sijBmy8BZ2XntByLgDwJXp1IDB2ogQIAwF6DOZ7zuElea6MdFamfzt/wBQXothqg3qb3XbuDScGtbiW3oGLIME4kROIBBuRwtT2mV2kbVBHFW9O0BzQQs5pxpa+64QQS1wOYOWPApGg9JXX9W7DZ+yKMjfJpJUauniUh8QoJKHSdDX7lY+3U7jpHvgt9aqUhZXStjz3SrYOmVZYbomerPvBcs47QRXZCTRditRy2uS3q20NAAOMe8Nar6le8Z1pirmnKdEkYKEiZSbA1zCbv4oqMIzEIY3apEH6dpMZlC52RgZ80KBrPs1CEJyoEIQgAQhCABMW4G4Yzkap17E+mbWOwfesIJXZWVq9xjnOyaC4nLBok+i+btI20vqPec3uc48XEk+q9k+J2nhQsZpjv1+wNzBBefQf4l4ZVfKx53bo9L9Mj9vG5+/9IQ98pKSXLkqqjW5iwYKlvtLdvkoV5MvtICNlgtSsa7RMfaW7Qn7BahiAfZVNXIcJBCd0TVGI1qXj+Ni4tdL76jxTL51ZNOqqPfXC5U7TrPNZ2o5RapxT5UarmnRjzSHKD7rgdhB5GVu7U0kB7O+3V+Jutp+X7rBMW+pvkAjJwB5hSYc64TIlrris0TOAjeAMLvhkN2GpqpbVY3NIIOLcQf32LQmzS6Y8csVHt9MNE6tY2b+HpM8XTMUkkTdFW/raQdrGBGwhSS5U+jqJY4kZHMb/qrS8oJS4EVslSaTo9kq6eoteiHBTYUYq06PJUN1jhbepYQq22aOzhWrIzNPBF8mTcxFKoW7eZHorStYCNSivseORVqkmYpYmjrasiSPGcuZSXPaMs+CVSLmHM+9ScdRLz2QT4e8E1iqDbpFeXe4CFbjQxOPv1Ql3xLf6XL/AOT68QhCtMYIQhAAhCEACYth7B8PVPqLpE9jxCCV2ZXpJ0WoW1oFYGWzde0w5s5jWCMBgQcljW/B2iHS+0VXN2BjWHxcb3ovRHPTNRyrcE+WjdDPkhHbF8HkemOiVGzVS0NLm5tLjJjyHkqO30GDutaOAC9P6S6JNeA2L04TgANcnUFW0/hjTezG0Ov67rBdG6CZJ8RwWTJHbI148rkuTyqrZlCq2RarpF0eqWOrcqCQe48CGvG0bCNY1ciam6EKTQzipFG6xpvqC0yMCFo2WUFM17KE6ylTwLtEOnawRsOxO3k3UsW5NCzuGUpXFPo3w1c1xJEm8o1Z2K729krlWi4juuUKNMunqFOPHYU3LQ6K0zDRTcYjuu1bQCszQnItIPA4qZ9meRgx3IqJKmRCcZw5PSW0rzGmMxMKDabOMZTHRbSc2cUnYPpyIOtsyCOEx4JrS1tazFzoHmeA1qKM41VtdwXTkPvnZ+bf5HyTLdKOGLcW5Q7CY2EKqGnmmQ5rhOsEZcMFLZpa+wAwQ3J13GDqfGJGw4kasMEwtP8AwW9k0rTqYAw78JwPht8E8XLPV7BexEY8uIO3fqSqdV9OAKrXHK44yZ3EY8+aKTI+XovS4Jiq0KqqaZezvsI4iPNRKul6j8iGjdq4lHQyhKXJY16YGfIZqttFMzlAUSpW3+JOJO0+/mumq52Anj7yRuaLoaaMl8rsc6kE4xhrUugWjL3ulQ6Oj3FWlnsgbxVcpnS0ugp3VBdK4pQG5CqtnV+xjPppCELsHzAEIQgAQhCABQtLH+X4j5qaoelh/KO4j1j5oJXZRlybe5cJSXFQXlfaycYw+iqLFp27Vg7XTOqMM9eSubUVmrWRTeXRId5H3BWTUQ43I26afO1lrbqQtTHNqiWOBAwy2OaTrGa8hq2e49zTm0lp4tMH0Xqdk0xUqQ0avAAbSqDp70avNFagJewQ8D77QO9H4h5jgFnxvwzXkTXKRkabkmoFI6P6Cq2ptRzCwCmBJc6AS7JoiTiATMRgmq+ja7SQabnXRJLBfAG03ZgcVc8bKFlRHuLopJptoCkU3hK00WKSY7Qso2Kxo2EFMWYKxsxxASlm4co6PEYBM25l1pMK2pujPLUk16QOBGahjpGYqWcPaHtyPluVHpOzHvaxnw2rTWmxmi4kdx2Y2H6FV9oukztzClMmjMtCm2F5DgQYIWt6PfDU2t7Giu2mHyRNMuiASB3hOS2VH/0/tAxtjp1xRAHhNRW7XJcCLU4ccqm/2ME20Ui0CqAxzhOAJbH3XOaO6T6bJChu0IGy9jg5pBAIN8AuwmRuJgGDMZ5r1+z/AAXpht2paq1RsRBZT7I/IXB108Fo9F/DqwUKRpss7CHNLXPf26jgRB7Zxb/hiNSZY2ZsmsxrnHf8HhNh6OVIpBvWMdXeWtdNwOIIyAkOGIBIkAux2Kg0xbHOeWj7uE5kkYTOvd9SSfpGp0UoWShVqUmuL6VGt1Re4u6sFr3kU57skmTmdq+Y3P7U7USW0fT5Hmbk2RhOtOMeRkVZMsbXiRmut0aqnNHUjosi5X6jNn0o9uZkK1slsDzGtQvsDBmVZWKyBgmMT5BVScfB09NHNF1J8D7XYZFcTT5lCrOjv/I+oULM/wDvNo7zQeBj5KK74jU5MMGH5j8mrtJN8nypNM2CFh3fEcSAGtx/qTlbphUORDeDJ9UyxyZDkl2bRC86HxDqDWD/AOL6FQrZ0sqVSC59WB91rbrfEDPxSUMepKLpI/yncP3WSsfSF7Wi6XxGRAPqp9j0w+s19/VkIjMFC5VgnzQwkuK4Xb5QSoNBDtIWe0zSIbeH3c+GtaWq1QLVQBBB14c0ko7lRZCW1plToyvIwwVsxuCzmj6/VvLHajHJXwtAhc2q4Otdmbt2ifs9R9Slg2sWBzRk1xeO0NxvHx4rfaFNOlTuUxdGsnNx2uOsrMWmqXy1ovHyHEqbQfUjEgHnC1YsvHJizYG3cR/T+grNXJNSkxxP3oh36hBHNea6S6KBrz1BdrwcZH6jj6rZ2uo4uhzifH5ZJtzJyaT5eqJZb8DQ07j2zH2XQdcYuDYH5s+GCcsdrDahDp7M4bDlitPUbhGXBUmk7Gy8HyA4Z65brBVNmlItLM5lQbRrTNTsOEm8z8Wts/i2jfz2rPUrS6k6WGW6xu3LRWK1tfTwxJw/uoY6XIi12XrGkbRksgzRj+suw44xMGOa1r67qLCcXN3CSNWO0RrWh0Jo/wDlC9m7tEbJ1KEPLhETQNs+yvp1HtddYRMCcIg7stpWwsnxIY9wPUvFImL94Fw33AMfA88lV/w8DJBsCtU5LoxSw45cs0D/AIhWUSf5pAxnqzEDPeo9P4n2RxhvWEbbo9JlUbtGDgqK3aAeO4Q0f0hX48l8SMmbTbVcOT0TSXSWz1rHaDTqNJFGqbp7Lv8A43fdOK+X6tODC9LtlmrNpuBvv7Jya06jsxWJpWQOwKjK1fBfok4p2irp1CMjCkfbHKyHRsnuuHin7P0QqE4uaOZWdo7EM+1cSKyxmXScV6T0J6AvtgFWqblGcI7z4zujUN5VTovo1Tp4u7ZG3Ll9V7hoSyinQptiIaJ4kSfNNCCk+SnVfUZYobcXb8lfS6GWJrQ37NTMay2SeJOaFdOahadkfRwfv5X/ANn+rPMrVWhpMUxxOCrKFfDvUAdwlbJ/RKi4Q5xPAAesrrOh1lGp3+X/AIrR/UY1wmZ4YJrtGQp1peBfpZ5BoVq6uI7w8AtBT6K2YGQHD9P/ABU6j0WpETefGzs4/wCVNDPB3QmTDLtnnBtg/wCo7wYPoufav/0q+Df2XoNXoLTOLatVv6D6tVDpToVaWY0awqAaiy64cMwfJLY9EPR9rlg7VXxGKudFHAkF0l0drPL91A0b0dtgabwOe4fNWNn0RaaclzHOEZCDBGIMAyq1w2Qu7OWh0OMiDrHzCGvwU7+HvrMB6tzXbHC6RuxTLOjtf8o4u+gKYutEN71GrOVk/o1X2M/V+yjWro7aGjuh25rgTyMIJtGN6Q0brhUGRwO46j8vBMWDSBc4NM3Z7RGobV6BS6C32xXeQHDFrI/1EHyHirWxdDLNSAu0w6Pxm95ZeSy5MDlK0bMeqUY0zGU6oJDaLbx/LjPGMuKn2XQFd2NRrgNg7I8ScfRbqlZ2gXWtDQNTQAOQXQ2M8k/2V5CWsfSRkWdECRm0bgJPyTlLoXTAgvqTxEf6cFqzR1hdayc0yxRKXqZ+zGV/h9TOb6o3gt9C1UOlPhlVBvU6gqM2EXHDjmD5L1FjcYK46nBwUvFFgtTNPs+btPdG69lqQ+lVFNxN1waSGnMi8MI1qHQtD6RvNIe3WBhP7719LWmyAiNR8uC8/wClPw3p16ge1xpP+9daLtTYSMLrtRI2jNVSw+jXh1FmWbpYPotgd5uUYyfYWv0XTIY2c4HosxoljXVwy7dLWzBIORgjDZIW1s9CAsyNk5ppEqzAHNOho2JNJkJ2E6MjG6jAchCQLNgnoT9NqmrIuiC/RjSZiCqrTHQulaATAZU1VGjGfzD7w8960pGC7TYig3s8hq2B9nqmnUEOHIjU5p1gqwotBC3+nNGNqs7TQ4txG3gDqWJr0WtPZySS4LoS3DFd9xsxMatu5aHRvxOcABVpTqkEDmMVkdJ21rRDiYP4c1WUajHzdqVOBhbtNhco37OZrclTr0etD4gsP/1H9QXF5T1Z/wCo9C0/0uT0YPur2exisF3rU3Z9FR33k7miPM/RTWWdg1TxJXGSZ2nKK6Irq8e9ZyV4agi60gluEAjCMMVEa5oyAHgEms+cR3m5fTgVfjkoFE1vaLNowGCISbNVvNBGtAOK2GOnbQoO2rpwQ9ddkpIOFBQ3JcplAHTkuNMrrCuDNABngkswK68YgoqBBIPalHEIOS5SKCPAUyuDArgOKVUQT5CoF1wkLjjgotTSTWgxLyNTBe5nIc1ARi30SmiRCi1rNekcuKbNprRLWMx1OeZ8mx5qONI1G41WhhnO64sI/wC4CY8QoboujjkuiiraBptqF7WgOvEyAAe1JIU6jZlNruD4cARnsIdva4YHLjicFzrRdwWSUakbd7aREc1ErtQpFCC8A60o3gXKU1SDZRqMJHUEb01Cbkwa1OgLjGpSmhWxDwvNekzTSrvaMj2hwdjHOR4L0xwWA+IDAKlM7WkfpIP+9LKN8DwnttsylootfBdJjUozBSaZAIPAqxpVKZ7z48fmlVrFSdjMrqY5xjFRt8HHyScpNtdkP+Ls/CeQQnvsbd3JCv3/AJsq2w9HsAclAqMKi71y8+d6iUClAqEbWEfbVJG1lzoo9lw2OI59r5qQc/FV2g614VD+eOTGKWypLvFb8buKMU4/Nj9VyUwyExaX5JdN3ZTle34i6RXGHtJFBy6w9rmghrscBxXH5pJPaXayCK5F1El+S6T2VxuIQQgpuSKbsVymU3WqhpkmBPOdQQOl2hyrmkVbVewZjvybz1+Cj1Kl844DU3/lt4JXWQQoLFH2cfZy7vuLh+EdlviBn4krtVwDSMhIw8/knXOyVfbanbj3s+ZQPH5OixY/BLVY7SABjOPeJXf4g47B4fVVyyxjww+zJnLZZ+rBfTB2upiLrt4bqcM5EKLZrXSqiWmPJRNK6Se93VhwAHedv2QM1F0TYKIce0STnJjHbAWPLkuS2myGOo3Lv8i0r041yFXaTY8APZmwzG0awptrp3MQ7s5mTkNs7FynaqZEX2fqb9ULlckp1TQ7Y6za9IGcDnGbXDan30XNb2HkuGOciN6z1aw1aLzUszmuBxLJBB5KZZdMV3YGzBp/Few5DFMn7Bx8xfHoub+E5EgSOKAU3RYfvGSc9XJKhWFNHXuXmXxaolxs8EiOty39V9F6PVcvNPidaf5tBsHuvMjVJYBPIq3DHdkSEzcY2YimIzLvJTbPbmN+9HFyg1tH38ct4PyUR+hH7Qea2ThKPr9jnblI0zdK0fxoWX/hbtqFXsfv90FRPeTak2+1oQuOd8ada0g2xCFIF90Pr3qD3HXUefAQ3/arem8AyUIXRxfgRzsn4pDde0Cc/VSnvAb5IQrBGvwhZjgUUTLkIQI/Ip/eTlZCECegHdXKLkIQFcMaqPDZJyHoqt1brDfOGwbB9UIUmiC4scDkqtqQhAw71uSptI6SFOoSRqEf1SIHqhCSbpWh8MU5EOy158cVYGrdaXbATyCELmeTZJFLY7EazesdMScAYkbSrCw0KIyb6+qEJPKJ5aYu10gD2T2YMtOKbpVwMhHBCFZETwL+0pQtKEJiKFCvsLhwPyOCV9ucNYPFuPMEeiEKbYtIS+3g5jkvLfiNphotTWRN2mN2LnOPpC6hadPzPkpzqoGSOlSMmjmnKGmbxgiDzXULpbVFrg50kmh8lCELb9qHoy7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data:image/jpeg;base64,/9j/4AAQSkZJRgABAQAAAQABAAD/2wCEAAkGBhQSERUUExQUFRUUFxcYGBUWFRgVFxUUFRYVFBcUFBUYHCYeFxokGhQUHy8gIycpLCwsFR4xNTAqNSYrLCkBCQoKDgwOGg8PGiwkHiQsLCwsLCwsKSwsLCwpLCwsLCwsLCwsLiwsLCwpLCwpLCwpLCwsLCwsLCwsLCksKSksKf/AABEIALcBEwMBIgACEQEDEQH/xAAcAAABBQEBAQAAAAAAAAAAAAAAAgMEBQYBBwj/xABEEAABAwEEBggDBgQFAwUAAAABAAIRAwQSITEFQVFhcZEGEyIygaGx8AfB0RRCUmKS4RUjcvGCorLC0lNzgwgWM0Nj/8QAGwEAAgMBAQEAAAAAAAAAAAAAAAIBAwQFBgf/xAAtEQACAgEEAgECBQQDAAAAAAAAAQIRAwQSITFBUSIFEzJhkaHBFHGBsSNCUv/aAAwDAQACEQMRAD8A9wQhCABCEIAEIQgAQhCABYrpn07FGaNAg1cnPzDNw2u9FO6ZdK22emWU3A1nYYGbg1uOw7F5LWrdqSsefNXxiem+j/S1l/58y+Phe/z/ALf7JBtxbL3Elx7TiTJP4QeJx4BVdvt5MNnuAzvqOxeT4wPDeu1K96XHIS79ODRz9VVOqdk7SViR6eaRP0ZaJDm7P3TlR2CrtFVYqcQrOohmnC7gNF6msMhV+tS6D4MKCxMRWbiEmuME9XZik1GqCxFU04lNuYXFPFl2pjrU6lTCCqML7KoWCc1IoWVrSplRuOIPNNNuE4HEbPeKLIeKKYsgHbA5KfZrYKQY5rReLhBjugHV469yr6h54AcSYlP6XrgljWiGMA4mMBOzb5qzGrZyPqmVYse1eSQ+2Evk4kAEA7gDJ5qgFoJe9zsh5mCA0cx5rjLWTfJOciTrJk4cJlQbfVhojADLyPzC3L0eNk/LOW237M5z3DIDxUe2vEDh6EH3xUA1sZx9704xpcwn8wHqfkrUqRQ5WxAM8/EDDFTGt7ExjBuje4zPgG+ai029o5/P3gplSzPMRAiPBML2VdOub2Gs6uIgBXtnN4NnEgmTsDoBaDtz5lV5s90YN14k+cDUE9Z7TdaN7vLdyQCVdk22Wm7M/j17GibscSl2G1ENvHMnXqGHvxULSZvx/UTxvGAOQmd6dp5DCMfQZ+A8ygkfrspucXPe4OJy3avKEKKLI52N6J1YoRYUz63QhCYoBCEIAEIQgAVH026wWKq6m4tcwB+GBLWkF4/TKvFH0iAaVQOxBY4EbQQRCWStNFuGezJGXpo8HdVvYzM61EttTBN2K1Yub+FxHhOHvckWt0nP5LjPg+oQmpwtDVrdFMDaRyaJ9XeSr3OwUnSD+1Gz1zPr5KE4pkZZuxdid/M8PmFdXlQ2J/adwHqrV1qAGeOwfVEizTy+LHTTMp00jnKgG2nCBrzPvinaltcDBMTsGCg0KSLFpBGM8ilFo38lTfa3AwSdnh4QpjRhmSDrz5oLIyvofquA70eKQbQ3+w+qi1bOmerG3FQDlJEirXH4Z44+Sr61oIk4ADYpJEqst0khjcS4gAKYq2Z9RkcYbhzR73PeDsIcfAz+3irC1EiSRMk8J1+g5K50R0duMaDr8zrd4YgeCm9INEtbSaGiLq0xdHkNXN5ZGHr0TEgYHVsVfbabvA5LWssWG/ngVS6WssTHsq2MuTnThwZupTU7R7wBG+fL+/NRrS5NU6vIrSYumWdWo0OvAbcfp4kBFS2Rl4/1R+3uVFtdTsYjEADdhHyUZtaSZy9+/BSFku0W+9ls5pim6YGPDfqSurGr39Urqo4mf3UByOsrQ7eMjqn3rUyz1dn9lVsbz9++SkWMlz4GQmTsGslSF0SnUpxIx8fkhIfpRgJAa2BtbjxXEUG4+u0IQmKQQhCABCEIAFC0uJpHtXcsf7qaqvSzad5t92IBhvzgIGj2YvpBoRtSi4Ni93gYjtDHz+a82cJcJ248BifQr260dW4QHDkvMunGg+oLqrSCyphhqe7PDeLxWLU47+SPUfRtZsvDLzyv7mIq1JJJ1meaZeUp5TTysqO7JiaBxdw+anU6YImTGGHFV9E9o8PmFOpCAfetEgwMlFgukJ6tTvUxtCapiWp+znsqs6MUn+hBrSRwUmw15EFJrNUWi+65SJ+CRMqOTJcivU1qM+qoSJnNI7abTAVh0O0d1lQ1nZNwbO37x8Bh47lnLTWlegaDsNyz02HWAXDaXS4t96hsV8YnC12ovgt6VqBIOQ1cNR8c+EItzbyh1K0PUoFMcVlRabPc1TwVRa7OHA3hE8p4haisAqu00M96ZCNHm1volriFGjKcjhw9wtPprR+BhZ3qwZHiPRaoStHOzY9rFNrx2HYj1GpMNp9rdCTVBBg5jDnjCcs+OG0fv8lYUdkgvGWRGEqdYg0hxdlkJ2SSfl54qO6zl0EZxiN41pNWoWEN2Z8TmoLFxyyZbKTbnZHpMhR6VQU6JGuof8o/f5JJrXjjlrG3emqta86dmAB2D2SpQsnY32d/MfVCeYGkTB5ShBFH2IhCExUCEIQAIQhAAqrS1a68RTL5GeoYnBWqgaXpkhpa67Bz+SBo9kJlZp71O74Lzn4u12jqKbdd558mt/3r0qlUcO9DhtGBXifxJ0j1tvqxlTimP8I7X+YuWfO/hR2fpMN2o3ek3/H8mVeU084JVSpCjOqSsSR6ac0hdA9vwKnXsFXUD2gpjnKJIMEuGTbJahN0qUwwqJ5xlWllry1I1R0MOW/ix55UK0DFSHvUaqVCHyO0BqYKJXqJZeodd6sijBmy8BZ2XntByLgDwJXp1IDB2ogQIAwF6DOZ7zuElea6MdFamfzt/wBQXothqg3qb3XbuDScGtbiW3oGLIME4kROIBBuRwtT2mV2kbVBHFW9O0BzQQs5pxpa+64QQS1wOYOWPApGg9JXX9W7DZ+yKMjfJpJUauniUh8QoJKHSdDX7lY+3U7jpHvgt9aqUhZXStjz3SrYOmVZYbomerPvBcs47QRXZCTRditRy2uS3q20NAAOMe8Nar6le8Z1pirmnKdEkYKEiZSbA1zCbv4oqMIzEIY3apEH6dpMZlC52RgZ80KBrPs1CEJyoEIQgAQhCABMW4G4Yzkap17E+mbWOwfesIJXZWVq9xjnOyaC4nLBok+i+btI20vqPec3uc48XEk+q9k+J2nhQsZpjv1+wNzBBefQf4l4ZVfKx53bo9L9Mj9vG5+/9IQ98pKSXLkqqjW5iwYKlvtLdvkoV5MvtICNlgtSsa7RMfaW7Qn7BahiAfZVNXIcJBCd0TVGI1qXj+Ni4tdL76jxTL51ZNOqqPfXC5U7TrPNZ2o5RapxT5UarmnRjzSHKD7rgdhB5GVu7U0kB7O+3V+Jutp+X7rBMW+pvkAjJwB5hSYc64TIlrris0TOAjeAMLvhkN2GpqpbVY3NIIOLcQf32LQmzS6Y8csVHt9MNE6tY2b+HpM8XTMUkkTdFW/raQdrGBGwhSS5U+jqJY4kZHMb/qrS8oJS4EVslSaTo9kq6eoteiHBTYUYq06PJUN1jhbepYQq22aOzhWrIzNPBF8mTcxFKoW7eZHorStYCNSivseORVqkmYpYmjrasiSPGcuZSXPaMs+CVSLmHM+9ScdRLz2QT4e8E1iqDbpFeXe4CFbjQxOPv1Ql3xLf6XL/AOT68QhCtMYIQhAAhCEACYth7B8PVPqLpE9jxCCV2ZXpJ0WoW1oFYGWzde0w5s5jWCMBgQcljW/B2iHS+0VXN2BjWHxcb3ovRHPTNRyrcE+WjdDPkhHbF8HkemOiVGzVS0NLm5tLjJjyHkqO30GDutaOAC9P6S6JNeA2L04TgANcnUFW0/hjTezG0Ov67rBdG6CZJ8RwWTJHbI148rkuTyqrZlCq2RarpF0eqWOrcqCQe48CGvG0bCNY1ciam6EKTQzipFG6xpvqC0yMCFo2WUFM17KE6ylTwLtEOnawRsOxO3k3UsW5NCzuGUpXFPo3w1c1xJEm8o1Z2K729krlWi4juuUKNMunqFOPHYU3LQ6K0zDRTcYjuu1bQCszQnItIPA4qZ9meRgx3IqJKmRCcZw5PSW0rzGmMxMKDabOMZTHRbSc2cUnYPpyIOtsyCOEx4JrS1tazFzoHmeA1qKM41VtdwXTkPvnZ+bf5HyTLdKOGLcW5Q7CY2EKqGnmmQ5rhOsEZcMFLZpa+wAwQ3J13GDqfGJGw4kasMEwtP8AwW9k0rTqYAw78JwPht8E8XLPV7BexEY8uIO3fqSqdV9OAKrXHK44yZ3EY8+aKTI+XovS4Jiq0KqqaZezvsI4iPNRKul6j8iGjdq4lHQyhKXJY16YGfIZqttFMzlAUSpW3+JOJO0+/mumq52Anj7yRuaLoaaMl8rsc6kE4xhrUugWjL3ulQ6Oj3FWlnsgbxVcpnS0ugp3VBdK4pQG5CqtnV+xjPppCELsHzAEIQgAQhCABQtLH+X4j5qaoelh/KO4j1j5oJXZRlybe5cJSXFQXlfaycYw+iqLFp27Vg7XTOqMM9eSubUVmrWRTeXRId5H3BWTUQ43I26afO1lrbqQtTHNqiWOBAwy2OaTrGa8hq2e49zTm0lp4tMH0Xqdk0xUqQ0avAAbSqDp70avNFagJewQ8D77QO9H4h5jgFnxvwzXkTXKRkabkmoFI6P6Cq2ptRzCwCmBJc6AS7JoiTiATMRgmq+ja7SQabnXRJLBfAG03ZgcVc8bKFlRHuLopJptoCkU3hK00WKSY7Qso2Kxo2EFMWYKxsxxASlm4co6PEYBM25l1pMK2pujPLUk16QOBGahjpGYqWcPaHtyPluVHpOzHvaxnw2rTWmxmi4kdx2Y2H6FV9oukztzClMmjMtCm2F5DgQYIWt6PfDU2t7Giu2mHyRNMuiASB3hOS2VH/0/tAxtjp1xRAHhNRW7XJcCLU4ccqm/2ME20Ui0CqAxzhOAJbH3XOaO6T6bJChu0IGy9jg5pBAIN8AuwmRuJgGDMZ5r1+z/AAXpht2paq1RsRBZT7I/IXB108Fo9F/DqwUKRpss7CHNLXPf26jgRB7Zxb/hiNSZY2ZsmsxrnHf8HhNh6OVIpBvWMdXeWtdNwOIIyAkOGIBIkAux2Kg0xbHOeWj7uE5kkYTOvd9SSfpGp0UoWShVqUmuL6VGt1Re4u6sFr3kU57skmTmdq+Y3P7U7USW0fT5Hmbk2RhOtOMeRkVZMsbXiRmut0aqnNHUjosi5X6jNn0o9uZkK1slsDzGtQvsDBmVZWKyBgmMT5BVScfB09NHNF1J8D7XYZFcTT5lCrOjv/I+oULM/wDvNo7zQeBj5KK74jU5MMGH5j8mrtJN8nypNM2CFh3fEcSAGtx/qTlbphUORDeDJ9UyxyZDkl2bRC86HxDqDWD/AOL6FQrZ0sqVSC59WB91rbrfEDPxSUMepKLpI/yncP3WSsfSF7Wi6XxGRAPqp9j0w+s19/VkIjMFC5VgnzQwkuK4Xb5QSoNBDtIWe0zSIbeH3c+GtaWq1QLVQBBB14c0ko7lRZCW1plToyvIwwVsxuCzmj6/VvLHajHJXwtAhc2q4Otdmbt2ifs9R9Slg2sWBzRk1xeO0NxvHx4rfaFNOlTuUxdGsnNx2uOsrMWmqXy1ovHyHEqbQfUjEgHnC1YsvHJizYG3cR/T+grNXJNSkxxP3oh36hBHNea6S6KBrz1BdrwcZH6jj6rZ2uo4uhzifH5ZJtzJyaT5eqJZb8DQ07j2zH2XQdcYuDYH5s+GCcsdrDahDp7M4bDlitPUbhGXBUmk7Gy8HyA4Z65brBVNmlItLM5lQbRrTNTsOEm8z8Wts/i2jfz2rPUrS6k6WGW6xu3LRWK1tfTwxJw/uoY6XIi12XrGkbRksgzRj+suw44xMGOa1r67qLCcXN3CSNWO0RrWh0Jo/wDlC9m7tEbJ1KEPLhETQNs+yvp1HtddYRMCcIg7stpWwsnxIY9wPUvFImL94Fw33AMfA88lV/w8DJBsCtU5LoxSw45cs0D/AIhWUSf5pAxnqzEDPeo9P4n2RxhvWEbbo9JlUbtGDgqK3aAeO4Q0f0hX48l8SMmbTbVcOT0TSXSWz1rHaDTqNJFGqbp7Lv8A43fdOK+X6tODC9LtlmrNpuBvv7Jya06jsxWJpWQOwKjK1fBfok4p2irp1CMjCkfbHKyHRsnuuHin7P0QqE4uaOZWdo7EM+1cSKyxmXScV6T0J6AvtgFWqblGcI7z4zujUN5VTovo1Tp4u7ZG3Ll9V7hoSyinQptiIaJ4kSfNNCCk+SnVfUZYobcXb8lfS6GWJrQ37NTMay2SeJOaFdOahadkfRwfv5X/ANn+rPMrVWhpMUxxOCrKFfDvUAdwlbJ/RKi4Q5xPAAesrrOh1lGp3+X/AIrR/UY1wmZ4YJrtGQp1peBfpZ5BoVq6uI7w8AtBT6K2YGQHD9P/ABU6j0WpETefGzs4/wCVNDPB3QmTDLtnnBtg/wCo7wYPoufav/0q+Df2XoNXoLTOLatVv6D6tVDpToVaWY0awqAaiy64cMwfJLY9EPR9rlg7VXxGKudFHAkF0l0drPL91A0b0dtgabwOe4fNWNn0RaaclzHOEZCDBGIMAyq1w2Qu7OWh0OMiDrHzCGvwU7+HvrMB6tzXbHC6RuxTLOjtf8o4u+gKYutEN71GrOVk/o1X2M/V+yjWro7aGjuh25rgTyMIJtGN6Q0brhUGRwO46j8vBMWDSBc4NM3Z7RGobV6BS6C32xXeQHDFrI/1EHyHirWxdDLNSAu0w6Pxm95ZeSy5MDlK0bMeqUY0zGU6oJDaLbx/LjPGMuKn2XQFd2NRrgNg7I8ScfRbqlZ2gXWtDQNTQAOQXQ2M8k/2V5CWsfSRkWdECRm0bgJPyTlLoXTAgvqTxEf6cFqzR1hdayc0yxRKXqZ+zGV/h9TOb6o3gt9C1UOlPhlVBvU6gqM2EXHDjmD5L1FjcYK46nBwUvFFgtTNPs+btPdG69lqQ+lVFNxN1waSGnMi8MI1qHQtD6RvNIe3WBhP7719LWmyAiNR8uC8/wClPw3p16ge1xpP+9daLtTYSMLrtRI2jNVSw+jXh1FmWbpYPotgd5uUYyfYWv0XTIY2c4HosxoljXVwy7dLWzBIORgjDZIW1s9CAsyNk5ppEqzAHNOho2JNJkJ2E6MjG6jAchCQLNgnoT9NqmrIuiC/RjSZiCqrTHQulaATAZU1VGjGfzD7w8960pGC7TYig3s8hq2B9nqmnUEOHIjU5p1gqwotBC3+nNGNqs7TQ4txG3gDqWJr0WtPZySS4LoS3DFd9xsxMatu5aHRvxOcABVpTqkEDmMVkdJ21rRDiYP4c1WUajHzdqVOBhbtNhco37OZrclTr0etD4gsP/1H9QXF5T1Z/wCo9C0/0uT0YPur2exisF3rU3Z9FR33k7miPM/RTWWdg1TxJXGSZ2nKK6Irq8e9ZyV4agi60gluEAjCMMVEa5oyAHgEms+cR3m5fTgVfjkoFE1vaLNowGCISbNVvNBGtAOK2GOnbQoO2rpwQ9ddkpIOFBQ3JcplAHTkuNMrrCuDNABngkswK68YgoqBBIPalHEIOS5SKCPAUyuDArgOKVUQT5CoF1wkLjjgotTSTWgxLyNTBe5nIc1ARi30SmiRCi1rNekcuKbNprRLWMx1OeZ8mx5qONI1G41WhhnO64sI/wC4CY8QoboujjkuiiraBptqF7WgOvEyAAe1JIU6jZlNruD4cARnsIdva4YHLjicFzrRdwWSUakbd7aREc1ErtQpFCC8A60o3gXKU1SDZRqMJHUEb01Cbkwa1OgLjGpSmhWxDwvNekzTSrvaMj2hwdjHOR4L0xwWA+IDAKlM7WkfpIP+9LKN8DwnttsylootfBdJjUozBSaZAIPAqxpVKZ7z48fmlVrFSdjMrqY5xjFRt8HHyScpNtdkP+Ls/CeQQnvsbd3JCv3/AJsq2w9HsAclAqMKi71y8+d6iUClAqEbWEfbVJG1lzoo9lw2OI59r5qQc/FV2g614VD+eOTGKWypLvFb8buKMU4/Nj9VyUwyExaX5JdN3ZTle34i6RXGHtJFBy6w9rmghrscBxXH5pJPaXayCK5F1El+S6T2VxuIQQgpuSKbsVymU3WqhpkmBPOdQQOl2hyrmkVbVewZjvybz1+Cj1Kl844DU3/lt4JXWQQoLFH2cfZy7vuLh+EdlviBn4krtVwDSMhIw8/knXOyVfbanbj3s+ZQPH5OixY/BLVY7SABjOPeJXf4g47B4fVVyyxjww+zJnLZZ+rBfTB2upiLrt4bqcM5EKLZrXSqiWmPJRNK6Se93VhwAHedv2QM1F0TYKIce0STnJjHbAWPLkuS2myGOo3Lv8i0r041yFXaTY8APZmwzG0awptrp3MQ7s5mTkNs7FynaqZEX2fqb9ULlckp1TQ7Y6za9IGcDnGbXDan30XNb2HkuGOciN6z1aw1aLzUszmuBxLJBB5KZZdMV3YGzBp/Few5DFMn7Bx8xfHoub+E5EgSOKAU3RYfvGSc9XJKhWFNHXuXmXxaolxs8EiOty39V9F6PVcvNPidaf5tBsHuvMjVJYBPIq3DHdkSEzcY2YimIzLvJTbPbmN+9HFyg1tH38ct4PyUR+hH7Qea2ThKPr9jnblI0zdK0fxoWX/hbtqFXsfv90FRPeTak2+1oQuOd8ada0g2xCFIF90Pr3qD3HXUefAQ3/arem8AyUIXRxfgRzsn4pDde0Cc/VSnvAb5IQrBGvwhZjgUUTLkIQI/Ip/eTlZCECegHdXKLkIQFcMaqPDZJyHoqt1brDfOGwbB9UIUmiC4scDkqtqQhAw71uSptI6SFOoSRqEf1SIHqhCSbpWh8MU5EOy158cVYGrdaXbATyCELmeTZJFLY7EazesdMScAYkbSrCw0KIyb6+qEJPKJ5aYu10gD2T2YMtOKbpVwMhHBCFZETwL+0pQtKEJiKFCvsLhwPyOCV9ucNYPFuPMEeiEKbYtIS+3g5jkvLfiNphotTWRN2mN2LnOPpC6hadPzPkpzqoGSOlSMmjmnKGmbxgiDzXULpbVFrg50kmh8lCELb9qHoy7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6" name="Picture 12" descr="http://www.lifesupport-rcms.co.uk/images/bigstock_Life_Function_Check_Demonstrat_3181159.jpg"/>
          <p:cNvPicPr>
            <a:picLocks noChangeAspect="1" noChangeArrowheads="1"/>
          </p:cNvPicPr>
          <p:nvPr/>
        </p:nvPicPr>
        <p:blipFill>
          <a:blip r:embed="rId3" cstate="print"/>
          <a:srcRect/>
          <a:stretch>
            <a:fillRect/>
          </a:stretch>
        </p:blipFill>
        <p:spPr bwMode="auto">
          <a:xfrm>
            <a:off x="4191000" y="228600"/>
            <a:ext cx="4232686" cy="2819400"/>
          </a:xfrm>
          <a:prstGeom prst="rect">
            <a:avLst/>
          </a:prstGeom>
          <a:noFill/>
        </p:spPr>
      </p:pic>
      <p:pic>
        <p:nvPicPr>
          <p:cNvPr id="11278" name="Picture 14" descr="http://goodskillstraining.co.uk/assets/modx_upload/Images%20for%20Pages/Child%20Airway.jpg"/>
          <p:cNvPicPr>
            <a:picLocks noChangeAspect="1" noChangeArrowheads="1"/>
          </p:cNvPicPr>
          <p:nvPr/>
        </p:nvPicPr>
        <p:blipFill>
          <a:blip r:embed="rId4" cstate="print"/>
          <a:srcRect/>
          <a:stretch>
            <a:fillRect/>
          </a:stretch>
        </p:blipFill>
        <p:spPr bwMode="auto">
          <a:xfrm>
            <a:off x="4876800" y="3657600"/>
            <a:ext cx="4267200" cy="28384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solidFill>
                  <a:srgbClr val="FF0000"/>
                </a:solidFill>
              </a:rPr>
              <a:t>breathing</a:t>
            </a:r>
            <a:endParaRPr lang="en-US" sz="4800" b="1" dirty="0">
              <a:solidFill>
                <a:srgbClr val="FF0000"/>
              </a:solidFill>
            </a:endParaRPr>
          </a:p>
        </p:txBody>
      </p:sp>
      <p:pic>
        <p:nvPicPr>
          <p:cNvPr id="35844" name="Picture 4" descr="https://encrypted-tbn1.gstatic.com/images?q=tbn:ANd9GcRoICKiuG7qxS3jXyy_inPsnSeuhJ0VcDXWI9W5i-dOkszDVNd_"/>
          <p:cNvPicPr>
            <a:picLocks noChangeAspect="1" noChangeArrowheads="1"/>
          </p:cNvPicPr>
          <p:nvPr/>
        </p:nvPicPr>
        <p:blipFill>
          <a:blip r:embed="rId2" cstate="print"/>
          <a:srcRect/>
          <a:stretch>
            <a:fillRect/>
          </a:stretch>
        </p:blipFill>
        <p:spPr bwMode="auto">
          <a:xfrm>
            <a:off x="0" y="3048000"/>
            <a:ext cx="8858280" cy="3810000"/>
          </a:xfrm>
          <a:prstGeom prst="rect">
            <a:avLst/>
          </a:prstGeom>
          <a:noFill/>
        </p:spPr>
      </p:pic>
      <p:pic>
        <p:nvPicPr>
          <p:cNvPr id="10242" name="Picture 2" descr="http://nebula.wsimg.com/cd92aa668508a8827a0271c2675343a1?AccessKeyId=172C3BF4E9F145DB6750&amp;disposition=0&amp;alloworigin=1"/>
          <p:cNvPicPr>
            <a:picLocks noChangeAspect="1" noChangeArrowheads="1"/>
          </p:cNvPicPr>
          <p:nvPr/>
        </p:nvPicPr>
        <p:blipFill>
          <a:blip r:embed="rId3" cstate="print"/>
          <a:srcRect/>
          <a:stretch>
            <a:fillRect/>
          </a:stretch>
        </p:blipFill>
        <p:spPr bwMode="auto">
          <a:xfrm>
            <a:off x="4191000" y="457200"/>
            <a:ext cx="3590925" cy="23812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rPr>
              <a:t>Breathing</a:t>
            </a:r>
            <a:endParaRPr lang="en-US" sz="4800" b="1" dirty="0">
              <a:solidFill>
                <a:srgbClr val="FF0000"/>
              </a:solidFill>
            </a:endParaRPr>
          </a:p>
        </p:txBody>
      </p:sp>
      <p:pic>
        <p:nvPicPr>
          <p:cNvPr id="3" name="Picture 2" descr="https://encrypted-tbn1.gstatic.com/images?q=tbn:ANd9GcSgsriXfG2Lq9OOsc_u50TTACgNgMdw7iz4XGDJj4MAsbYVYFnm6w"/>
          <p:cNvPicPr>
            <a:picLocks noChangeAspect="1" noChangeArrowheads="1"/>
          </p:cNvPicPr>
          <p:nvPr/>
        </p:nvPicPr>
        <p:blipFill>
          <a:blip r:embed="rId2" cstate="print"/>
          <a:srcRect/>
          <a:stretch>
            <a:fillRect/>
          </a:stretch>
        </p:blipFill>
        <p:spPr bwMode="auto">
          <a:xfrm>
            <a:off x="609600" y="1524000"/>
            <a:ext cx="8085541" cy="4119578"/>
          </a:xfrm>
          <a:prstGeom prst="rect">
            <a:avLst/>
          </a:prstGeom>
          <a:noFill/>
        </p:spPr>
      </p:pic>
      <p:sp>
        <p:nvSpPr>
          <p:cNvPr id="4" name="Rectangle 3"/>
          <p:cNvSpPr/>
          <p:nvPr/>
        </p:nvSpPr>
        <p:spPr>
          <a:xfrm>
            <a:off x="857224" y="5857892"/>
            <a:ext cx="7454092" cy="707886"/>
          </a:xfrm>
          <a:prstGeom prst="rect">
            <a:avLst/>
          </a:prstGeom>
        </p:spPr>
        <p:txBody>
          <a:bodyPr wrap="none">
            <a:spAutoFit/>
          </a:bodyPr>
          <a:lstStyle/>
          <a:p>
            <a:r>
              <a:rPr lang="en-US" sz="4000" b="1" dirty="0" smtClean="0"/>
              <a:t>Child :pinch nose mouth to mouth</a:t>
            </a:r>
            <a:endParaRPr lang="en-US" sz="4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7200" b="1" dirty="0" smtClean="0">
                <a:solidFill>
                  <a:srgbClr val="FF0000"/>
                </a:solidFill>
              </a:rPr>
              <a:t>Circulation </a:t>
            </a:r>
            <a:endParaRPr lang="en-US" sz="7200" b="1" dirty="0">
              <a:solidFill>
                <a:srgbClr val="FF0000"/>
              </a:solidFill>
            </a:endParaRPr>
          </a:p>
        </p:txBody>
      </p:sp>
      <p:sp>
        <p:nvSpPr>
          <p:cNvPr id="27650" name="AutoShape 2" descr="data:image/jpeg;base64,/9j/4AAQSkZJRgABAQAAAQABAAD/2wCEAAkGBhQSEBUUExQVFRMVFxcaFxgXFBQYFxcVGBUXFRUWFhcYHCYfFx0jHBUXHy8gIycpLCwsFR4xNTAqNSYsLSkBCQoKDgwOGg8PGiwkHyQsLCwsLCwsLCwsLCwsKSwsLCwpLCosLCksKiksLCkpLCksKSwsLCwsLCwsKSksLCwpLP/AABEIALsBDQMBIgACEQEDEQH/xAAcAAABBQEBAQAAAAAAAAAAAAAAAQIDBAUGBwj/xABDEAACAQIEAwUFBQUHAgcAAAABAhEAAwQSITEFQVEiYXGBkQYTMkKhI1JicrEUM4LB8AdTkrLR4fEVohYkQ2NzwsP/xAAaAQEAAwEBAQAAAAAAAAAAAAAAAQIDBAUG/8QAKREAAgICAgEEAgEFAQAAAAAAAAECEQMhEjFBBBNRcSIykWGhsdHhI//aAAwDAQACEQMRAD8A9xooooAoomkFALTAoFOJpqW4151JAroGEEaf16U2024Jkj9OX9d1OdwASTAG5NUuEYgXVa6DIdtO5V0UefxfxUrRF7ov0UUVBYKKKKAKKKKAKKKKAKKKKAKKKKAKKKKAKKKKAKKKKAKKKKAKKKKAKKKKAKKKKAKQtS0gFAJFLS0k0AtFFFAQ4vCi4hRpg7xz7qjwWCFoEL8PIdP609Ksk0VNuqIpXYiXAdiD4GnVFcwykyRr1Gh9RrQuYb9odefnGh8ooCWikBmlqCQooooAooooAooooAooooAooooAooooAooooAooooAooooAooooAooooBufWKbdu5RPIb9w5ny3qDiGEZ17DZHHwtEjwYcx4EEciKqYLi3b91eGS9Gx1Vxza23zD6jmBVkrKOVOmakU6obBjs8uR7uh7xTy1QWsfTGJ2FPoqAIFpaKKEjWPKnVCpOY+g/1qUCpIQ13jXlz/ANafTclVbuNSyPtGVV+WTy6R3belBddlyiqN7jdlEztcULvM8usb86kwPEkvLKGR3gj6GoFotUUUUJK1zFdoovxAAkxoJ28TVOxxHM5RdQu7n70xljkef/NOw18M1xhtmI8csJ+qmpbdsKCQOp8TvXFlyNukzeMUlsdYvHNG4ky3Lbbxn9KuVh8LfNoJImO4TrHfzmOhrcrfC9FMkeLoKKKK2MwooooAooooAooooAoopubpQDqKKKAKKKKAKr47AJeTK4kbjkQeTKRqp7xUjFh0P0pLeIBMbN0Oh8uvlUka6ZkreuYbS7NyzyugCV/+VR/nGnUCtRGDAMpDA7Ea/wDNTEVl3eEtbJbDEIdzbafdN5DVD3j0NWuynFro0bT8qkrMs8WDn3bD3V+DCPzIG6MNLi+GsbgVYwPEBckRldfiQ7joe9TyP85AholSXRbpl14Hfy8afUJft9wH1P8At+tQizH2kgfrT6jvYhU1ZlXxIH61zfGPaZbjCxYcEkw7hkXs/MloswzMdpWcuuoMVAbSNe9xB2JWyAY+K405BrqFAg3D4EAdZ0rkeN8LxF7EM+Y3DZjIcqBQWRWeLeVp+KQSCdBrprq4e1fuhlDmwYhEVEIVYgEll7fL4YUbCdzRTCNht2ZMRzZnuXVvCYXsnUjvnMpMSREo8k9mc6kjneFXL6YoG9bYW/eQTcXM7NlcKVRflWTqFX5QBoSeyxXEBCOS/Y11RlnVSAgaCzaEaD5jJEVi4ULdUPcYtfui4qoYhCMyP2eohtWJgTsCaksIRmC2rVlY1eVOngqj6kDxrm9R6hY2micWNyTR0Xsj7SLjMOjjR8ozKd5krI6iVOo6VuV5zwTjtmzjLGHtE+7tq6MYPaa6VcKI3MrmjkDPPX0S3cDAFSCDsRtW8ZKStFo/DMXgS/YJO8a+OYg/Wav4lx7tvAjzOgqpwx9HX7l24PLOWH0YVPfJyNAmBMdY1I8xI864HqVHU/kk4bhAig8yB5DcCPOrtIpkSNqWvQSpUjBu3bCiiipICiiigCiiigCmXLgHidhzPhTMRiMsDdjsP5nup1u1Gp1J3P8AIdBUkWAUnf0/1POngUtFQKCiiihIUUUUAU17YO4mnUgoCNgw27Q6E6+R/wBfWltXwdNQehEH/fyqSqbYFHOcyGkwwYggCRpHLcxsZqSCTG4C3eTLcUMu+vI8ip3UjqNax8Xw+7bggveRZysCP2i2Omul9dNj2vz1q3LdwABbi+L25J/wso+lC4e4fiu/4EUD/uzH60UqIcUzIte00aGLkQPs5zE/dKHUN1BiO4Vfw63LhzOPdqflBlo/E/8AJfU1Tu8JuLde8HF1wuiMgXQScqspgExuQdhyFaHC+IrfQOhlWAI89de/Wpck+isYvyWrWHUbKJ6xr671W4pYt3E93eUMj6aiRPLwPfV6ocVZDKR6eNUbo1SRzGCxTYO+mGvMXs3GAw91jLW3IOW07HUhspCsZMgqxMqWte2WKVcJcuSQ9kFgQYbQdtR+ZCfUHcCovbLhxvcOux+8toXQ8w9si4mv5kU+VY2LsXMfiVtiRh0KG+3UkBxZHiCpYnYabsItarkYytfiUeEPhbSXBekYlT2wWIZJZTktlTIAVlYsh13nYVQ9uWt22KribgyvGQPcuOTlzKQzs2XUjVdRNdZjPZyxexl9mWSwVWlQVLC2ACZ0kBh6CquH9nRhlYpZtm4Ro6KqkmNywEg89qpwU0mUaa14OO9huG5cal692BaJ9zYJm57x0h2uCN/iOu512GvrnFsU9pVuIubtorJoCwdgkqdswJB10IBHePNeF8Cc8Xw7XGl2N67cIEAdkjIvQdpRJ1Op5iPRfaUfYqoJBa9YWQYIBvIDB5GJpTiaYv16I8HiAb1wqdGykgggq0ZSCDqD2frVzPrUTj4SSC6tkZtiRlLCfoY67b0jnWuHPqR2w/JE+Bv9prZ5ar+Q8vI6eBWrtYuIUqVuD4kMwOa7Ovpr4gVsq0gEag7V1YZ8omWSNMWiiitjMKKhxOLW2JYxJgDck8go3J7qYt242yhR+Ikn/CNvWgLDNAk6CqoxDXP3ei/fI0P5B83jt41BjMK5IZvtFUa21BAJ3zQSc5EaKdNZ3Aq9h8QrqGQgqwkEVJHYlrDhddS3NjqT58vAaVLRRUEhRSGloAooooAooooApBS0UAy7cyqWOwBPoJpmFP2a/lB9RNUvaW8Vwd4jf3bAeLDKP1rK9pOMXARhsKPtigJYkhEQkqvaGsnKdBrCnUSCKt+EQ2ltl3iXtHZt3cjXUDCOyWUNrqNCal/8RLElLkdQFYePZY1wNjhWNtqY9zilIEqtxScx+NzbYds/hDKOgPO5hbyrmGBdrrIB73DshUSdWVFb904+7tyO9THH8sxllfhG3xT2tLIVwyQW7JvXIVLZOgJX4s2ugYAba9bvsfw02LPuzuoHOZ755/71k4fDW8TbGIw8ZohlOzD5kcc1MEdQe/ff9nlypl1ywCmbVlB3RjzKkEelaSgorRMJNvZr1FeNPZoqJ2EyxAHKSBWEt6OhGd7RXSuEZVAL3MttQRMtcYLqOehJI6A1xvspi79o3cNnAZ3ci5cQlhcge8ECAWI7YB03IlYFdQ+I/asSBbY+6sEyw53SCpyyI7KkierHpVXGcAU3L0MQ2ZHVhEowtqqkf4NeoY8jVJSS76REY8notYG2LZygkpl1LZs5uEkuxJHazSD41TxXG8mIyH4chMQZJBGuaYAgnSPOtHBY7NFu8uW6NoPxR81ufiHd8Q6c6i4rw22WDswDLPIhjodIiTvWn0dGNw/WWjOXEAYzD3CAoJuW5O8XF7M92ZVH8QrpOIWs72RyDlz/AAo0f9zKfKuF9psWBbPZyghiocQ9wqJARD2gBzYgAb12di3+y4XNddrj27YzMzMxZlUAxMxmbpvNSznaSk1Hore/jU/PibnoiMn/ANPrSXMWZ5Dugs3ougplmGCFZCopAJBUl3MuSCAeQ9TWhhrCx1NcGTbOuC4xtkdl3be2QsbkrJ/hFJwviIE2wr9knL2SOzyAJgGNRpyArQpL10IpY7AE6b6ch31eD4vRm5JraHrilM6xAk5uzA668u+o1vu3wKAv3nkT3hd48SKjw+Edoa6RO4RfgTxJ+Nu86dAKug9a7FfkwdEFrBgNnY5n5Ej4R0Uch9T1qxWHjfaYCVsL71gYJzBbYMAmW1JidlBqtg8Q57V12LnfISiDoFUzoNdTqZ9M5ZoRdGscE5K6OlrJH/l8RH/pYhjHRb8EnwDgE/mU/ep1u83K6fB1Vv8ALlP1pOJW3u2isKToVZWgq6kMjZW6MAYmrRywfkznjaNWiqlviSyFbsuR8LSJPMKTo3lNSvfA3YDukAx4Vot9FXompBWJj/aEKxS2pZhv0H5mOi7UuBxDO0u6SNgpmD4z5edX4OrMvcV0jaLVF+2JMZgSOQ1PhpWJxzGNOUXOX7u0pa4x8tQNecDqYFOwHBDlm/CJ/dA6Ef8Auv8AP+Udnrm3pxVWxzbdI1MNjhd1t6qDGb5T1yn5vEad9WcnWoExqbLJHLKrFfIgR9aP2snZHPkB+pqC2vJNcUEa7VSw9gNrldQR98ifIGrOJbsNHMGPPSlsJAotINWylxnD5rItj52RdZMdoMTvJ+GuF4jw+/8AtOKUqytcFltCSLltQbbC2RyzBJG8PsJr0DE3JuqoGZlGaOQJkAk8ho3rQLTK2d8rQDqJBQc4Gojv38aildkSVqjy+57M4nEOM1oYUWtbbwovMRzJGqp+HWdJ6CNsdiFJfS3ibQGZwoZcVhwQGCiZJXTSeY1IavSuMQylSYzDskbjw/ravDh7TXsXjrOaALTn7NM3u7Vog27ogbyCSXOpPhFXOaSSZ3fCOMpaxVu7an9nxJyXCdjfILBjHZDMoMgTBQCSTXaX+LJalQGLHZURnYyN4UExpvtXinFuKe6JsozsVvWnyKIS2/v0iSdyRoAOpO1eq+yt9rmJv3DOQtlWeeWdu7X6VE3US+JuTov2VxF9v7m38zb3CeigiF8TPh01F4daUGVB0Ms/aJHOWaTFM4hxe3ZAzHtH4VAlmPRVGp/QcyK57jPFbrAAW81w/Ckn3aHk91ho0bwPIc65nNR2zrjBt0i4ccuHt+7sqod2b3a7BbebR2G8RsOcgdYkwQgbkkmWJ3Zjux/rlFZ3DcKEBLMXuNBdzuzdw+UDko0HjJOlZfWuGeRz+j0I4FCO+y49tWWHUMOhE1TvcNEQr3VHQXbgjw7Ujyq4HFAakZyXTMuKvaOW4xgLNqzcAXtXBlZtWuOW7KjOxLNqREmr5xl67bVLwQAZZyliXZSCGMgZdQDGvjVjHYANcVzusx0BOmbxjTuk0lpJ+ET38vKnNnSoxaTroYtaGEw7bkwKLOC5nerypApEyyZF0h4FQ42CFU7Ocvlv66VIGEwCCekiq/E8FntwCVI1VhurDUEedax12ctbJEwJGq3LinoXzj0cH6RWZxH2Ve+wN3FXika2xlS235goBbzNR4T2lu2293isO+bldsr7y2/eVHbtnuII7zWxY4xadwgbtEEgEEEgb6HpXWnF6so1KJkXOAG0oyrmQckADAdyHQ+RB7jSYfBZxmQyJ9CNwRuD3GulqBsGpJaIY7kEgmNpI3rKXp0+jaPqZoxxgmHP6VasdkamrDcPb5bh8HAYeohvrVW5YuA62570YH6NlI8prnlhnHov7ynqRLdvgjKQCOYMH1FZ962FDe5IRjzZQ4mNNW1+pHdSXcDeeCgGs/E2UDxgEn0pLXso7fvb7a/LaUL5ZmzE+UVrDHlX9Csnh+/r/tFfhnusUhe9atriLLZbqz2cw5r3HcHvE1u28Ta2Rc35UJHrEfWq1n2dw9kErbBYx2mlmJ0AJLTPKta3bCiAIAruT1s4eO9GXdtsTKYcd+bIpPfKtPqKkwfDjobgBbcKCSieE7n8R8orSoqeTJ4K7GnvpEvA86rYvGqvZGrdBqf9qfhcP2e1ueXSorWxy3SK93i1kaFwTvlXtMY6KO19KWxcuXNSPdJyGhc97bhfASepG1PNtUGm/MnUnvJOpp1q/I0qnJN0Y+5umVL9g2TmtkyT2lJkOeebo3RvWRWjYxKugcHskT/z31kY/E/EOg/lNUODJevplEpZzsc50LKTIFocxqe2dNdJ3ExkpOjHFncsjhFFfFWr+Ivvbs6JbZvtGEKsjRV5sZJ22A15A8HicPh+GM9u5762ID3AbJe5cPL7a32WDEfhgGIGte12rS21AUQqj+vGvJf7TuE3nuftUdhGFuANokqT1PaI10zKBzAqXNx2jo9leTzPA3ruJxpxDjKM5urbB1GXUDpIAGpHyzAANewezHH3e2qLfZYEZW91I5RqATHcTXF8E4Vbe6r62mmUYTCuPl8NNJgwI3Uz3fDcDYa5lv2xbxBmCCyrdj5kKsMx6qYauSeRyOrHFRd0XMQ6WyWY57h3YxPd2jsKgXiMnKmp+Y65EHWY1/nyp+O4zhcOSJl9vgOb1cqo8z61jJi0uW7t5gGt2py2UctncxAYgBGaSPhzATuYgY8b7O6OZrUTosFfDzlMhdyNp3OvOrtqyYB5HnXIW+G47NYum8bQGYtaRV92AdAkR2o0kk6zpFbHDbNrBrcuPcZbQBJV2JRCxZnVFO0k6LvyqOC6Rp7kmrZuPfCwCQCdp3PgKkTEA6ddq8hwH9oloXGf3N25dJI3mEkwATMaRMdK9A9keKHEoLxEZpVRr2VB7R15kj6ConBoqpQktPZ0D2p39KfbEbU5kqe3arBJtmcp6GmlZSRTS/agiD+vgedPa6BE8zFapGeynheGBLhf5iI3P6VohtKAKgxWJCjvq/RDcsj2F41QvWwzJ2QWDjKeakkAsOmk+lNS4zmEGY8+g/M3Lw3rVwPD8naJzOefIDov9a1rig27LTcYKn2XKKKK7DjCo8QTlMbnQd06TUlNcSDQhiqIEUtV8BihctI4+YCRzB2IPeDI8qsUCIr40HiP1qRTpQRSJt4VI8jqRlmgNS1BJFZwqr8IA8qloooQlRlYm9NOtNkt5jUN0a1LeANuO6sXBxWjx4ZG5Sk/CKowovX4Y/ZgA5Y/eGSMpnkIkjnI5TO8BXPJtGxGoPMHkRWzgcV7xJMZhowHJudWx9HV6PJCSaXfZYqHGYNLttrbqGR1Ksp2KsIIqaitDvPn32t9lsZwm4z2y13CGe0NcoPK4InTTtDbQyNAJ+G/2oWbloW8WrFSZDCQQ3IjkSOqsO8mveLtlWBVgCDuCJFcjjP7KOHuzMLPuy3xe7OUHxEEGs5Y0xbR5xi8bh7gmzjeyfkvKdvzBP1J8af7Ne2FvDn3N9FFhtVuWYuKrBtCwUkmdJ5gg13V3+y/CJHu7UD5hLHNpEyTKnvUiuV9ov7JgCbtkuyiS9st2yoG6OZJI00aZjeqe1oLK07NniP9oODRZ/aCwMwFDrMCY+GQfGJ61wN/2g/6jjbQvreGHUkLasBZgnLm7QOcnu1naDE9v7E/2c2FJL2BcRhobmpUjQggADug7QdTNde/sLhTmm0gQjVQoCg82UDRG/EsbCrRxpEzzTyIdg/YzCoFZLSJlIYEIA4Ij5ozaxqD6cqp+zmEFt8QvJbzBY2ysBd//SPKuiZ50nkNDv8A81hE+7xV1f7wLcH+EWn9Cin+Opzw/wDOyvpp3l4r4NlzpTVem2bkilK15Z3VWmK6AiD/ALjvB5VjcQxFxOyxmCCjRGYAyQfxAT4jXrG4g61BjMGLilD5HmDyIq8WTCXGWzKxPHltoWZgABJJ6VLwTBPiB726GS2dUQyGZfvNzUHpv16VncK9mjdxZOIIK2MuS3ydjJF1uo6DrM7a9mzhVJOwBJ8NzXbDGu2VzZqdQ0Ot2goAUAAbACAKdTS2sU6ug4wooooApl25ETtIHroPrA86fUd62CCDsRBqAZfD8R7vFXcOdm+2t96uYuDyuZj4XFrYrmeOMyql8Am7g2zMANblgiL0DvXtgfetgV0dq6GUMpBVgCCNiCJBFWe1ZVa0Ppux8f1H9fSnUjCoJYFaIoVpFLQCUtFFCTJdKYW0qVjpUJq/Gz56broRUmm2b3u76n5bnZb8w+E/yp8Qag4ikrI3BkeVUcdWMc/bd/B0NFR2LuZVbqAfUVJQ+gTvYUUUUJCkKilooBlu2BMczPnRdt5lIOxBHqIp9FAc9jMK1xigu5LqwRoxjowUsAVO2neN6xuLteAX31oi4h7N61L2527QAzICCQcwAgnXnXY4zALdAzTI+FgYZZ3g/wAtjVX3dy3OY+8TkY7ajvA+LxHpXSpqSp/wzglhcHyj/JjcK4sr6bMN1nbvHUd9blszWXxbgC3QHtkpcGoI0M9xgifEEHmNiM/CceayxS+IyR2x8MHY3ACTanv06E15mb03H8o9f4PUxepWZcZal/Z/X+jq8kioiKbh8eG2iKtFNK5qvou7i6ZnXbZ94txIzLofxId1/mO8VWxnFWvXVw9tDlY/as2kIoBdQN+aqSdO2InWNO5bqtds65lgXIieo+63Ufp+umPK4/iyXFSLFzEgXRJ7vWIq6DXOcRe26Mt05CVkyYKjfMPAiQw2Iq/wrGNcwttyZYoDO2bvjlI1866Iz8mUo7o1aKqYbEQpLmNedWLd4HYzpI7x1HWtVK0Uap0PpJpLjwJia5Xj3tuiE2rSG5d00IhVJ2ztrHgAWPIc6PRBv46+luCxg7KBqzfhC7t4VT9nUNpTYYZQnatAkSLLE5Ukb5DKeAXxqD2X4fdAa9fM3H2EAFV+uUfhk95Jk1c4qYC301NonMBu1s6XF740Yd6jrV4/BWXyalFNRwQCDIIBB6g7GlqCwg0Pj+tOqPKeZ08KepqSELRRRUEmU1Qjepn51EB2hWq06PnMnaJitQX10NTg1XxD61M6SsTqjQ4T+6UdMw9GIH6Vcqnwr93/ABP/AJjVysUe/i/RfQUUUUNAooooAooooAooooCvisClwQ6z5kH1BBpMHw23aUrbRVU7gAa9ZPzedWaKEUjm8fwF7B95hRK6lrEgA8ybJOiN+A9k/hOptcJ4ut1ZU7GCCCCpG6sp1UjmDrW1VDHcFt3WzQVuRGdDDR0bk47mBFYTxXtdm6yaqRZEGmPZrLw+JOFIS/OVjCXZPuySdFeZNpukkqeRnStkmueUa7Iunoo4vArcXK6giZHUHqDuD4VBZBsWwkZkUQrDcAbBwP8AMPMDetJhTJqsZuJa7MzhN98RZm8oBL3BA+6HYLrz7MetMxVpkcLaGd23TMVCqd7hcAm3tGxzbRzF/wD6cupAInfKxXXqMpGvjRYwjJomVVOpbL22PU8p5Tr4CumMo1bMmn4MnFcMxjiDcIt81S4puEdFb3dsD1J6VYwmGS3lFvB3AFGk+5ABnUybhJJ3J1J33mtf3R5ux/wj9FpxHefX+prRZYrSK8bM/FWb11gP3doCSoIzv+GdlFOt8QtWh7uCD91UZtPBQa0UblMkf7x+lRYm2ZDrqy7j7yncePMeHfWqaZVpmfwK+FL2NYTtW8ysp90xMCGAPZYFfALWvNZnFfhTEJqbUtpu1oj7RfQBgOqCtG24YAgyCAQRsQdQal/JEfgR5O3rTkGmup606mM4HOKgsPoqpd4pbT43UHpOvpvVa57RWgdM7flQ/wA6UyOSHZN6gUdr1q7iBpVNfi9a6Er2eFmjwkoj5qox1nzqxeOlMwaAuJ11/lNY5XujKuclE08BZy21B33PiSSf1qxRRVD6NKlQUUUUJCiiigCiiigCiiigCiiigCiiigGXbQZSrAMpBBBAIIO4IO4rKHD7mH/c/aWv7p27S91q4eX4W06EVsUVWUVLslOjOwvEUuHKCVcbo4yuP4TuO8SO+rBWnYrBpcEOobpO48DuPKue9n8e7X7ltmJRCcoOpG3zHU+ZrkyYuPRdM6NaJoiisrIHTUTXROUjQ+nhTrp7J8KhTtWxOsqD5xM+tWbdkpFm39f9KfTbewp1d66M2RLZgmNjrHKeZ86p4A+6LWj8K9q3+Qn4f4Tp4Fa0ahvWQWUkaiY35irJlWvKKb4l32GUddv+ahulEIztLHYGST+VBqaZx3EMiLkMFnAJG8E8jy8RrWjgsIiCVUAnc7k+JOp8606VmStuiLDvcbZMi/jgEjuUbefpVtbIFSUVm2aqN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data:image/jpeg;base64,/9j/4AAQSkZJRgABAQAAAQABAAD/2wCEAAkGBhQSEBUUExQVFRMVFxcaFxgXFBQYFxcVGBUXFRUWFhcYHCYfFx0jHBUXHy8gIycpLCwsFR4xNTAqNSYsLSkBCQoKDgwOGg8PGiwkHyQsLCwsLCwsLCwsLCwsKSwsLCwpLCosLCksKiksLCkpLCksKSwsLCwsLCwsKSksLCwpLP/AABEIALsBDQMBIgACEQEDEQH/xAAcAAABBQEBAQAAAAAAAAAAAAAAAQIDBAUGBwj/xABDEAACAQIEAwUFBQUHAgcAAAABAhEAAwQSITEFQVEiYXGBkQYTMkKhI1JicrEUM4LB8AdTkrLR4fEVohYkQ2NzwsP/xAAaAQEAAwEBAQAAAAAAAAAAAAAAAQIDBAUG/8QAKREAAgICAgEEAgEFAQAAAAAAAAECEQMhEjFBBBNRcSIykWGhsdHhI//aAAwDAQACEQMRAD8A9xooooAoomkFALTAoFOJpqW4151JAroGEEaf16U2024Jkj9OX9d1OdwASTAG5NUuEYgXVa6DIdtO5V0UefxfxUrRF7ov0UUVBYKKKKAKKKKAKKKKAKKKKAKKKKAKKKKAKKKKAKKKKAKKKKAKKKKAKKKKAKKKKAKQtS0gFAJFLS0k0AtFFFAQ4vCi4hRpg7xz7qjwWCFoEL8PIdP609Ksk0VNuqIpXYiXAdiD4GnVFcwykyRr1Gh9RrQuYb9odefnGh8ooCWikBmlqCQooooAooooAooooAooooAooooAooooAooooAooooAooooAooooAooooBufWKbdu5RPIb9w5ny3qDiGEZ17DZHHwtEjwYcx4EEciKqYLi3b91eGS9Gx1Vxza23zD6jmBVkrKOVOmakU6obBjs8uR7uh7xTy1QWsfTGJ2FPoqAIFpaKKEjWPKnVCpOY+g/1qUCpIQ13jXlz/ANafTclVbuNSyPtGVV+WTy6R3belBddlyiqN7jdlEztcULvM8usb86kwPEkvLKGR3gj6GoFotUUUUJK1zFdoovxAAkxoJ28TVOxxHM5RdQu7n70xljkef/NOw18M1xhtmI8csJ+qmpbdsKCQOp8TvXFlyNukzeMUlsdYvHNG4ky3Lbbxn9KuVh8LfNoJImO4TrHfzmOhrcrfC9FMkeLoKKKK2MwooooAooooAooooAoopubpQDqKKKAKKKKAKr47AJeTK4kbjkQeTKRqp7xUjFh0P0pLeIBMbN0Oh8uvlUka6ZkreuYbS7NyzyugCV/+VR/nGnUCtRGDAMpDA7Ea/wDNTEVl3eEtbJbDEIdzbafdN5DVD3j0NWuynFro0bT8qkrMs8WDn3bD3V+DCPzIG6MNLi+GsbgVYwPEBckRldfiQ7joe9TyP85AholSXRbpl14Hfy8afUJft9wH1P8At+tQizH2kgfrT6jvYhU1ZlXxIH61zfGPaZbjCxYcEkw7hkXs/MloswzMdpWcuuoMVAbSNe9xB2JWyAY+K405BrqFAg3D4EAdZ0rkeN8LxF7EM+Y3DZjIcqBQWRWeLeVp+KQSCdBrprq4e1fuhlDmwYhEVEIVYgEll7fL4YUbCdzRTCNht2ZMRzZnuXVvCYXsnUjvnMpMSREo8k9mc6kjneFXL6YoG9bYW/eQTcXM7NlcKVRflWTqFX5QBoSeyxXEBCOS/Y11RlnVSAgaCzaEaD5jJEVi4ULdUPcYtfui4qoYhCMyP2eohtWJgTsCaksIRmC2rVlY1eVOngqj6kDxrm9R6hY2micWNyTR0Xsj7SLjMOjjR8ozKd5krI6iVOo6VuV5zwTjtmzjLGHtE+7tq6MYPaa6VcKI3MrmjkDPPX0S3cDAFSCDsRtW8ZKStFo/DMXgS/YJO8a+OYg/Wav4lx7tvAjzOgqpwx9HX7l24PLOWH0YVPfJyNAmBMdY1I8xI864HqVHU/kk4bhAig8yB5DcCPOrtIpkSNqWvQSpUjBu3bCiiipICiiigCiiigCmXLgHidhzPhTMRiMsDdjsP5nup1u1Gp1J3P8AIdBUkWAUnf0/1POngUtFQKCiiihIUUUUAU17YO4mnUgoCNgw27Q6E6+R/wBfWltXwdNQehEH/fyqSqbYFHOcyGkwwYggCRpHLcxsZqSCTG4C3eTLcUMu+vI8ip3UjqNax8Xw+7bggveRZysCP2i2Omul9dNj2vz1q3LdwABbi+L25J/wso+lC4e4fiu/4EUD/uzH60UqIcUzIte00aGLkQPs5zE/dKHUN1BiO4Vfw63LhzOPdqflBlo/E/8AJfU1Tu8JuLde8HF1wuiMgXQScqspgExuQdhyFaHC+IrfQOhlWAI89de/Wpck+isYvyWrWHUbKJ6xr671W4pYt3E93eUMj6aiRPLwPfV6ocVZDKR6eNUbo1SRzGCxTYO+mGvMXs3GAw91jLW3IOW07HUhspCsZMgqxMqWte2WKVcJcuSQ9kFgQYbQdtR+ZCfUHcCovbLhxvcOux+8toXQ8w9si4mv5kU+VY2LsXMfiVtiRh0KG+3UkBxZHiCpYnYabsItarkYytfiUeEPhbSXBekYlT2wWIZJZTktlTIAVlYsh13nYVQ9uWt22KribgyvGQPcuOTlzKQzs2XUjVdRNdZjPZyxexl9mWSwVWlQVLC2ACZ0kBh6CquH9nRhlYpZtm4Ro6KqkmNywEg89qpwU0mUaa14OO9huG5cal692BaJ9zYJm57x0h2uCN/iOu512GvrnFsU9pVuIubtorJoCwdgkqdswJB10IBHePNeF8Cc8Xw7XGl2N67cIEAdkjIvQdpRJ1Op5iPRfaUfYqoJBa9YWQYIBvIDB5GJpTiaYv16I8HiAb1wqdGykgggq0ZSCDqD2frVzPrUTj4SSC6tkZtiRlLCfoY67b0jnWuHPqR2w/JE+Bv9prZ5ar+Q8vI6eBWrtYuIUqVuD4kMwOa7Ovpr4gVsq0gEag7V1YZ8omWSNMWiiitjMKKhxOLW2JYxJgDck8go3J7qYt242yhR+Ikn/CNvWgLDNAk6CqoxDXP3ei/fI0P5B83jt41BjMK5IZvtFUa21BAJ3zQSc5EaKdNZ3Aq9h8QrqGQgqwkEVJHYlrDhddS3NjqT58vAaVLRRUEhRSGloAooooAooooApBS0UAy7cyqWOwBPoJpmFP2a/lB9RNUvaW8Vwd4jf3bAeLDKP1rK9pOMXARhsKPtigJYkhEQkqvaGsnKdBrCnUSCKt+EQ2ltl3iXtHZt3cjXUDCOyWUNrqNCal/8RLElLkdQFYePZY1wNjhWNtqY9zilIEqtxScx+NzbYds/hDKOgPO5hbyrmGBdrrIB73DshUSdWVFb904+7tyO9THH8sxllfhG3xT2tLIVwyQW7JvXIVLZOgJX4s2ugYAba9bvsfw02LPuzuoHOZ755/71k4fDW8TbGIw8ZohlOzD5kcc1MEdQe/ff9nlypl1ywCmbVlB3RjzKkEelaSgorRMJNvZr1FeNPZoqJ2EyxAHKSBWEt6OhGd7RXSuEZVAL3MttQRMtcYLqOehJI6A1xvspi79o3cNnAZ3ci5cQlhcge8ECAWI7YB03IlYFdQ+I/asSBbY+6sEyw53SCpyyI7KkierHpVXGcAU3L0MQ2ZHVhEowtqqkf4NeoY8jVJSS76REY8notYG2LZygkpl1LZs5uEkuxJHazSD41TxXG8mIyH4chMQZJBGuaYAgnSPOtHBY7NFu8uW6NoPxR81ufiHd8Q6c6i4rw22WDswDLPIhjodIiTvWn0dGNw/WWjOXEAYzD3CAoJuW5O8XF7M92ZVH8QrpOIWs72RyDlz/AAo0f9zKfKuF9psWBbPZyghiocQ9wqJARD2gBzYgAb12di3+y4XNddrj27YzMzMxZlUAxMxmbpvNSznaSk1Hore/jU/PibnoiMn/ANPrSXMWZ5Dugs3ougplmGCFZCopAJBUl3MuSCAeQ9TWhhrCx1NcGTbOuC4xtkdl3be2QsbkrJ/hFJwviIE2wr9knL2SOzyAJgGNRpyArQpL10IpY7AE6b6ch31eD4vRm5JraHrilM6xAk5uzA668u+o1vu3wKAv3nkT3hd48SKjw+Edoa6RO4RfgTxJ+Nu86dAKug9a7FfkwdEFrBgNnY5n5Ej4R0Uch9T1qxWHjfaYCVsL71gYJzBbYMAmW1JidlBqtg8Q57V12LnfISiDoFUzoNdTqZ9M5ZoRdGscE5K6OlrJH/l8RH/pYhjHRb8EnwDgE/mU/ep1u83K6fB1Vv8ALlP1pOJW3u2isKToVZWgq6kMjZW6MAYmrRywfkznjaNWiqlviSyFbsuR8LSJPMKTo3lNSvfA3YDukAx4Vot9FXompBWJj/aEKxS2pZhv0H5mOi7UuBxDO0u6SNgpmD4z5edX4OrMvcV0jaLVF+2JMZgSOQ1PhpWJxzGNOUXOX7u0pa4x8tQNecDqYFOwHBDlm/CJ/dA6Ef8Auv8AP+Udnrm3pxVWxzbdI1MNjhd1t6qDGb5T1yn5vEad9WcnWoExqbLJHLKrFfIgR9aP2snZHPkB+pqC2vJNcUEa7VSw9gNrldQR98ifIGrOJbsNHMGPPSlsJAotINWylxnD5rItj52RdZMdoMTvJ+GuF4jw+/8AtOKUqytcFltCSLltQbbC2RyzBJG8PsJr0DE3JuqoGZlGaOQJkAk8ho3rQLTK2d8rQDqJBQc4Gojv38aildkSVqjy+57M4nEOM1oYUWtbbwovMRzJGqp+HWdJ6CNsdiFJfS3ibQGZwoZcVhwQGCiZJXTSeY1IavSuMQylSYzDskbjw/ravDh7TXsXjrOaALTn7NM3u7Vog27ogbyCSXOpPhFXOaSSZ3fCOMpaxVu7an9nxJyXCdjfILBjHZDMoMgTBQCSTXaX+LJalQGLHZURnYyN4UExpvtXinFuKe6JsozsVvWnyKIS2/v0iSdyRoAOpO1eq+yt9rmJv3DOQtlWeeWdu7X6VE3US+JuTov2VxF9v7m38zb3CeigiF8TPh01F4daUGVB0Ms/aJHOWaTFM4hxe3ZAzHtH4VAlmPRVGp/QcyK57jPFbrAAW81w/Ckn3aHk91ho0bwPIc65nNR2zrjBt0i4ccuHt+7sqod2b3a7BbebR2G8RsOcgdYkwQgbkkmWJ3Zjux/rlFZ3DcKEBLMXuNBdzuzdw+UDko0HjJOlZfWuGeRz+j0I4FCO+y49tWWHUMOhE1TvcNEQr3VHQXbgjw7Ujyq4HFAakZyXTMuKvaOW4xgLNqzcAXtXBlZtWuOW7KjOxLNqREmr5xl67bVLwQAZZyliXZSCGMgZdQDGvjVjHYANcVzusx0BOmbxjTuk0lpJ+ET38vKnNnSoxaTroYtaGEw7bkwKLOC5nerypApEyyZF0h4FQ42CFU7Ocvlv66VIGEwCCekiq/E8FntwCVI1VhurDUEedax12ctbJEwJGq3LinoXzj0cH6RWZxH2Ve+wN3FXika2xlS235goBbzNR4T2lu2293isO+bldsr7y2/eVHbtnuII7zWxY4xadwgbtEEgEEEgb6HpXWnF6so1KJkXOAG0oyrmQckADAdyHQ+RB7jSYfBZxmQyJ9CNwRuD3GulqBsGpJaIY7kEgmNpI3rKXp0+jaPqZoxxgmHP6VasdkamrDcPb5bh8HAYeohvrVW5YuA62570YH6NlI8prnlhnHov7ynqRLdvgjKQCOYMH1FZ962FDe5IRjzZQ4mNNW1+pHdSXcDeeCgGs/E2UDxgEn0pLXso7fvb7a/LaUL5ZmzE+UVrDHlX9Csnh+/r/tFfhnusUhe9atriLLZbqz2cw5r3HcHvE1u28Ta2Rc35UJHrEfWq1n2dw9kErbBYx2mlmJ0AJLTPKta3bCiAIAruT1s4eO9GXdtsTKYcd+bIpPfKtPqKkwfDjobgBbcKCSieE7n8R8orSoqeTJ4K7GnvpEvA86rYvGqvZGrdBqf9qfhcP2e1ueXSorWxy3SK93i1kaFwTvlXtMY6KO19KWxcuXNSPdJyGhc97bhfASepG1PNtUGm/MnUnvJOpp1q/I0qnJN0Y+5umVL9g2TmtkyT2lJkOeebo3RvWRWjYxKugcHskT/z31kY/E/EOg/lNUODJevplEpZzsc50LKTIFocxqe2dNdJ3ExkpOjHFncsjhFFfFWr+Ivvbs6JbZvtGEKsjRV5sZJ22A15A8HicPh+GM9u5762ID3AbJe5cPL7a32WDEfhgGIGte12rS21AUQqj+vGvJf7TuE3nuftUdhGFuANokqT1PaI10zKBzAqXNx2jo9leTzPA3ruJxpxDjKM5urbB1GXUDpIAGpHyzAANewezHH3e2qLfZYEZW91I5RqATHcTXF8E4Vbe6r62mmUYTCuPl8NNJgwI3Uz3fDcDYa5lv2xbxBmCCyrdj5kKsMx6qYauSeRyOrHFRd0XMQ6WyWY57h3YxPd2jsKgXiMnKmp+Y65EHWY1/nyp+O4zhcOSJl9vgOb1cqo8z61jJi0uW7t5gGt2py2UctncxAYgBGaSPhzATuYgY8b7O6OZrUTosFfDzlMhdyNp3OvOrtqyYB5HnXIW+G47NYum8bQGYtaRV92AdAkR2o0kk6zpFbHDbNrBrcuPcZbQBJV2JRCxZnVFO0k6LvyqOC6Rp7kmrZuPfCwCQCdp3PgKkTEA6ddq8hwH9oloXGf3N25dJI3mEkwATMaRMdK9A9keKHEoLxEZpVRr2VB7R15kj6ConBoqpQktPZ0D2p39KfbEbU5kqe3arBJtmcp6GmlZSRTS/agiD+vgedPa6BE8zFapGeynheGBLhf5iI3P6VohtKAKgxWJCjvq/RDcsj2F41QvWwzJ2QWDjKeakkAsOmk+lNS4zmEGY8+g/M3Lw3rVwPD8naJzOefIDov9a1rig27LTcYKn2XKKKK7DjCo8QTlMbnQd06TUlNcSDQhiqIEUtV8BihctI4+YCRzB2IPeDI8qsUCIr40HiP1qRTpQRSJt4VI8jqRlmgNS1BJFZwqr8IA8qloooQlRlYm9NOtNkt5jUN0a1LeANuO6sXBxWjx4ZG5Sk/CKowovX4Y/ZgA5Y/eGSMpnkIkjnI5TO8BXPJtGxGoPMHkRWzgcV7xJMZhowHJudWx9HV6PJCSaXfZYqHGYNLttrbqGR1Ksp2KsIIqaitDvPn32t9lsZwm4z2y13CGe0NcoPK4InTTtDbQyNAJ+G/2oWbloW8WrFSZDCQQ3IjkSOqsO8mveLtlWBVgCDuCJFcjjP7KOHuzMLPuy3xe7OUHxEEGs5Y0xbR5xi8bh7gmzjeyfkvKdvzBP1J8af7Ne2FvDn3N9FFhtVuWYuKrBtCwUkmdJ5gg13V3+y/CJHu7UD5hLHNpEyTKnvUiuV9ov7JgCbtkuyiS9st2yoG6OZJI00aZjeqe1oLK07NniP9oODRZ/aCwMwFDrMCY+GQfGJ61wN/2g/6jjbQvreGHUkLasBZgnLm7QOcnu1naDE9v7E/2c2FJL2BcRhobmpUjQggADug7QdTNde/sLhTmm0gQjVQoCg82UDRG/EsbCrRxpEzzTyIdg/YzCoFZLSJlIYEIA4Ij5ozaxqD6cqp+zmEFt8QvJbzBY2ysBd//SPKuiZ50nkNDv8A81hE+7xV1f7wLcH+EWn9Cin+Opzw/wDOyvpp3l4r4NlzpTVem2bkilK15Z3VWmK6AiD/ALjvB5VjcQxFxOyxmCCjRGYAyQfxAT4jXrG4g61BjMGLilD5HmDyIq8WTCXGWzKxPHltoWZgABJJ6VLwTBPiB726GS2dUQyGZfvNzUHpv16VncK9mjdxZOIIK2MuS3ydjJF1uo6DrM7a9mzhVJOwBJ8NzXbDGu2VzZqdQ0Ot2goAUAAbACAKdTS2sU6ug4wooooApl25ETtIHroPrA86fUd62CCDsRBqAZfD8R7vFXcOdm+2t96uYuDyuZj4XFrYrmeOMyql8Am7g2zMANblgiL0DvXtgfetgV0dq6GUMpBVgCCNiCJBFWe1ZVa0Ppux8f1H9fSnUjCoJYFaIoVpFLQCUtFFCTJdKYW0qVjpUJq/Gz56broRUmm2b3u76n5bnZb8w+E/yp8Qag4ikrI3BkeVUcdWMc/bd/B0NFR2LuZVbqAfUVJQ+gTvYUUUUJCkKilooBlu2BMczPnRdt5lIOxBHqIp9FAc9jMK1xigu5LqwRoxjowUsAVO2neN6xuLteAX31oi4h7N61L2527QAzICCQcwAgnXnXY4zALdAzTI+FgYZZ3g/wAtjVX3dy3OY+8TkY7ajvA+LxHpXSpqSp/wzglhcHyj/JjcK4sr6bMN1nbvHUd9blszWXxbgC3QHtkpcGoI0M9xgifEEHmNiM/CceayxS+IyR2x8MHY3ACTanv06E15mb03H8o9f4PUxepWZcZal/Z/X+jq8kioiKbh8eG2iKtFNK5qvou7i6ZnXbZ94txIzLofxId1/mO8VWxnFWvXVw9tDlY/as2kIoBdQN+aqSdO2InWNO5bqtds65lgXIieo+63Ufp+umPK4/iyXFSLFzEgXRJ7vWIq6DXOcRe26Mt05CVkyYKjfMPAiQw2Iq/wrGNcwttyZYoDO2bvjlI1866Iz8mUo7o1aKqYbEQpLmNedWLd4HYzpI7x1HWtVK0Uap0PpJpLjwJia5Xj3tuiE2rSG5d00IhVJ2ztrHgAWPIc6PRBv46+luCxg7KBqzfhC7t4VT9nUNpTYYZQnatAkSLLE5Ukb5DKeAXxqD2X4fdAa9fM3H2EAFV+uUfhk95Jk1c4qYC301NonMBu1s6XF740Yd6jrV4/BWXyalFNRwQCDIIBB6g7GlqCwg0Pj+tOqPKeZ08KepqSELRRRUEmU1Qjepn51EB2hWq06PnMnaJitQX10NTg1XxD61M6SsTqjQ4T+6UdMw9GIH6Vcqnwr93/ABP/AJjVysUe/i/RfQUUUUNAooooAooooAooooCvisClwQ6z5kH1BBpMHw23aUrbRVU7gAa9ZPzedWaKEUjm8fwF7B95hRK6lrEgA8ybJOiN+A9k/hOptcJ4ut1ZU7GCCCCpG6sp1UjmDrW1VDHcFt3WzQVuRGdDDR0bk47mBFYTxXtdm6yaqRZEGmPZrLw+JOFIS/OVjCXZPuySdFeZNpukkqeRnStkmueUa7Iunoo4vArcXK6giZHUHqDuD4VBZBsWwkZkUQrDcAbBwP8AMPMDetJhTJqsZuJa7MzhN98RZm8oBL3BA+6HYLrz7MetMxVpkcLaGd23TMVCqd7hcAm3tGxzbRzF/wD6cupAInfKxXXqMpGvjRYwjJomVVOpbL22PU8p5Tr4CumMo1bMmn4MnFcMxjiDcIt81S4puEdFb3dsD1J6VYwmGS3lFvB3AFGk+5ABnUybhJJ3J1J33mtf3R5ux/wj9FpxHefX+prRZYrSK8bM/FWb11gP3doCSoIzv+GdlFOt8QtWh7uCD91UZtPBQa0UblMkf7x+lRYm2ZDrqy7j7yncePMeHfWqaZVpmfwK+FL2NYTtW8ysp90xMCGAPZYFfALWvNZnFfhTEJqbUtpu1oj7RfQBgOqCtG24YAgyCAQRsQdQal/JEfgR5O3rTkGmup606mM4HOKgsPoqpd4pbT43UHpOvpvVa57RWgdM7flQ/wA6UyOSHZN6gUdr1q7iBpVNfi9a6Er2eFmjwkoj5qox1nzqxeOlMwaAuJ11/lNY5XujKuclE08BZy21B33PiSSf1qxRRVD6NKlQUUUUJCiiigCiiigCiiigCiiigCiiigGXbQZSrAMpBBBAIIO4IO4rKHD7mH/c/aWv7p27S91q4eX4W06EVsUVWUVLslOjOwvEUuHKCVcbo4yuP4TuO8SO+rBWnYrBpcEOobpO48DuPKue9n8e7X7ltmJRCcoOpG3zHU+ZrkyYuPRdM6NaJoiisrIHTUTXROUjQ+nhTrp7J8KhTtWxOsqD5xM+tWbdkpFm39f9KfTbewp1d66M2RLZgmNjrHKeZ86p4A+6LWj8K9q3+Qn4f4Tp4Fa0ahvWQWUkaiY35irJlWvKKb4l32GUddv+ahulEIztLHYGST+VBqaZx3EMiLkMFnAJG8E8jy8RrWjgsIiCVUAnc7k+JOp8606VmStuiLDvcbZMi/jgEjuUbefpVtbIFSUVm2aqN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4" name="Picture 6" descr="http://circ.ahajournals.org/content/112/24_suppl/IV-156/F5.large.jpg"/>
          <p:cNvPicPr>
            <a:picLocks noChangeAspect="1" noChangeArrowheads="1"/>
          </p:cNvPicPr>
          <p:nvPr/>
        </p:nvPicPr>
        <p:blipFill>
          <a:blip r:embed="rId2" cstate="print"/>
          <a:srcRect/>
          <a:stretch>
            <a:fillRect/>
          </a:stretch>
        </p:blipFill>
        <p:spPr bwMode="auto">
          <a:xfrm>
            <a:off x="152400" y="1524000"/>
            <a:ext cx="5381625" cy="3743325"/>
          </a:xfrm>
          <a:prstGeom prst="rect">
            <a:avLst/>
          </a:prstGeom>
          <a:noFill/>
        </p:spPr>
      </p:pic>
      <p:sp>
        <p:nvSpPr>
          <p:cNvPr id="6" name="Rectangle 5"/>
          <p:cNvSpPr/>
          <p:nvPr/>
        </p:nvSpPr>
        <p:spPr>
          <a:xfrm>
            <a:off x="304800" y="5791200"/>
            <a:ext cx="8410604" cy="954107"/>
          </a:xfrm>
          <a:prstGeom prst="rect">
            <a:avLst/>
          </a:prstGeom>
        </p:spPr>
        <p:txBody>
          <a:bodyPr wrap="square">
            <a:spAutoFit/>
          </a:bodyPr>
          <a:lstStyle/>
          <a:p>
            <a:r>
              <a:rPr lang="en-US" sz="2800" b="1" dirty="0" smtClean="0"/>
              <a:t>In infants: two thumbs on lower third of the sternum with hands around the thorax (needs two rescuers)</a:t>
            </a:r>
            <a:endParaRPr lang="en-US" sz="2800" b="1" dirty="0"/>
          </a:p>
        </p:txBody>
      </p:sp>
      <p:sp>
        <p:nvSpPr>
          <p:cNvPr id="8194" name="AutoShape 2" descr="data:image/jpeg;base64,/9j/4AAQSkZJRgABAQAAAQABAAD/2wCEAAkGBxQTEhUUEhQUFBUXGBcXFxgXFBUVFBcYGBUXFxwUFxQYHCggGBwlHBUUITEhJSkrLi4uFx8zODMsNygtLisBCgoKDg0OGhAQGiwkHyQsLCwsLCwsLCwsLCwsLCwsLCwsLCwsLCwsLCwsLCwsLCwsLCwsLCwsLCwsLCwsLCwsLP/AABEIALcBEwMBIgACEQEDEQH/xAAcAAACAgMBAQAAAAAAAAAAAAADBAIFAAEGBwj/xABBEAABAwMBBAcGBAMFCQAAAAABAAIDBBEhMQUSQVEGImFxgZGhBxMUscHRMlJy8EJi4SNDkqLCFRYzNFNjgrLx/8QAGQEAAgMBAAAAAAAAAAAAAAAAAAECAwQF/8QAJREAAgIBBAIDAAMBAAAAAAAAAAECEQMSITFBBCITMlEUYfBC/9oADAMBAAIRAxEAPwCNNOJNHt8XD5K5grKambvyTMB5lw9F4s7a8h0ACXdI55u4kqcY26JudHo/Sf2kFwMdIC0HBkOv/iPqVzfRyuuXh5u4neuTk4zrrwXOStUIXlrgQbEKOXFa0jw5dMlM9q6Mm8d+0q6eMEql6LECFtuIBHjlXlYbNsFiS2OnLdg4LjTRNOfyyh0eWhEGGeaYnsEhxrqVLePBKwTAmydCFuSqjW5fUrL2WXCjqhgkClcuc6RbP+Ip5Yx+K12/qbkfbxV/Ol6c6lCdBKNqjwAlGsbJ3blOPiJtwdX3jrctToow0pLVtadWciTSdFXI1Ba9zXBzSQRkEahWslKeSXfTHkhK3QtR1GxOljHt93UWadN7+E9/Iq5ZUhpuyTHAh2D4XXmstOUFkhacEjuKJRceSSmeuv2vca38cJP4zecBdeeRbYkGpurHZ/SCz2l1xnwUJcFsJLUrPW9k6BS29LuwvI1DT8lW7F2oxzQRhS6S1Q+Hlzjcdc+BWVHSrY8seV3XRPau9GATluD915xJWBWXR3awZM0WsHY+yvyQtGLBlSlX6e2UshtcJoS4VTsabebbyVkIrKk3G9/WyjHe+VlCMu70eoZZpPYgXBvc6p7QVrZc+/F2jB8EZo6ngqDZ8pjqZYudnt7jr63RwJK7Of6YUJZLvj8LsHscP6LntwngvR+kdJvxO7M+S434f9/0WjHLs5flR0z27K7cPI+RWJt8WdSsXS/ko5+g4IRo0MKYDFsPssuGUVLc0TtoUqISgtiKsJH3UGFWTljcrCOpI9E6F1JEEXYCPFpIXTy1AcR3Lg+hM+Hxk6EOHjYH6ea6s3HcuZkVTdHYwvVBMuaSWxst1cmCq/ZtRv8AgU3WuUS3sBQvyD2q+aLrn6cWXRQtwhDkwcjcIcT+BUqmS3eVkIQxRF5Bgql6RV3uKdzhg7th+o4HzV/U6Lzr2g12Y4r/AMx+Q+qcVbohmlpi2ccSrCkYC1VxcE/s94stkpyfLOPSGjCEvVUotommygKL5Ba91BPcjRTPpbqvq6Wyuy8JCtkAKulGVWKD3Kd0CjuWT5eEo/sVdFx1vRtwc0OzcYNuzGiv+kFa1tLIb6sI8SLALgti7TMLr6hb2/tszmwG6wG9r6nmVS8b1G5eRFY/7opgttdYgjUG/ksDURsauowHs/ROq3o2nmAfRde04XmfQGqvE0cRcHwOPReiU8uFkqnR2E9UUzVO60jx2g+gTVVlp7kmcS94+R/qE5IhAwNNPeMdyodtjdlhmHAlju46evzVtQNy5v5SfI5HzQtv0V4ncLEOHgQlyiWyY5VPDou8H5Lg99dUJbREngD8l5y2UuJyroHP8uO6Ll0g5jyWKpAP7KxWGKiiJSziLoJKiFPHHUxyDSSCygycJedBTlGnRKPBf7G2oIpWvvi9j+k6/fwXpbJxbVeLhdv0T2sHRiN7uu3Av/E2+Ld2iozQ2tG3xJ09LO32G38X6j9FZ1GQVT7Fl/F339FYSzWCzm1qyNAc2XTUwxZcdsaoLp3N4WFvM6+a7KlQmRltsI7Tb1oz/MR5tKOxqHt0WDDye31u36ozXiyOwXCA1AwvBuklc6SpmJ4PcwDkGOLQPT1XvE5uCvAukLLVVQP+9J6vJ+quw8so8r6oQ3zzTVFKci6UajUmq0MwMf8AeHtWByiBzUrKJEne6F/s+SZ4ZEx0jjwAvbtJ0A7Suj6MdGZKpwOWRDV1texvM9q9X2TsiOnZuxsDRx5k8yeJWnyfJio6VuyXj+NKT1PZHl2y/ZbUvF5ZIogeA3pHeNrAeZV4z2PMIzUvv2Rtt816LDICnBJYaLnrNJ9m14Yro8pb7HgHdapdu9kYDvMkj0R3exyHeBFRLufxDdZveDrWHkvTGzlxsALIu45vaOSXyyfYfFFdHnlR7HqQt6klQw8y5j/QtSbvY/Bb/mJr90fysvTzU2GiWLSU/ll+gsUe0cPsHoAymJ3Z3vub5a0fJdPHsoWtvO9PkrJkKYbEq223bLVLSqRQzbIddpa4YvqNb8MKM0DuIXQmNDfAihrIcjESypN9HtFu8YI8rK5r2b0feFlfswOIOhabgj5ELTybWOE1sSb1UcV0hnLKZ2bFxDQO/X0uuPgBCd6UQyCrcx7iWjrMB0AP9brIqfsWiMaRzPIyXMAVtPNpD+7LEyjUcJZba1WHwihYDgrsLSe7CTKypCX3VbTAckER9ic9Lldji3QjZbAKf912LGxnTj3ZPcErj+krZf8AQPazmTe6kJIeOqSSbEcLnmF3dS9ee7P6J1kuY4JLfmd1B33db0Xc0ew6oMAnc0uGDY38zZZc0FdxOh4uV1pkR2DJadxP5fquxiqiNL+RVBSbIMXWJvfBsOfareGC44+qz00a7jLcLtuUmEm2QWnycChOmxYX8xlMTwktI1uD8kvQs3mNOuAl2ONJGwccR5WXkvTDYr2VEkj2OayRxcx1uq7nY6XvfGq9ifBYJ+gpWSwe7ka17De7XZGpWjx3plwZ/LWuG36fOBphzRKWnG8u66a9BTBvS04JjGXMNy5g/MD/ABN9QuLpD1lqlkTXBzJQcXuxltP2LpeifRj4h29JcRNPcXHl3c1VUcRe9jBq4gDXidfqvZdi7ObHG1jRgCwWWeR8ItwYlJ6nwjdPTtYGsYA0aAAWAAUNt1e4PdjGMpyVu69pVT0qjsQ8/ht6hZZv1Z08aTkgPR939oQSSTpnHeuqfEbYK5bodI2VzntHVZ1b8ybH99668lPCvUj5MvcVihs4BoxxT0g4ITXEaKQdxKuSSM0m2R92tOYth2VGSa5QG5Gyk0KAKIwJIbJbqiWooCiVIjYvIy6Snh5KweECRqiWJnnvTPZzjuy2uWGzv0n7G3mqGMr0HpawimlcGl1mG4GCRbJ8NfBeWxbSJGFbHgy+SrlZcNasVSa0/vHosUjPQi9ir3Rr1mk9m7DITJK50V+q0Ddcf1O+3ormT2c0Iz7t5wP719j35Uoqibxs8GnbZEoKCSU7sTHvJ4NaXH0X0Fs7ohRMcC2njuOJG9/7XV8+na1oDWho5AADyCdElCnTPHujnsvfJ1qp/um/kZZ0h/U7RvqvQtn9GKWmt7mJoP5i3eee95yugpWarKluiCcUlLYWhiFtPkq7aFKSTYBXsAwg1TM+CGrJxnUjlKkO3bEfsFTpbWVlXw481U0TlmmqZqx7pj01t1VmxP8AhtVjUzDdVTsoncFlW3uXxXoy0qNFbbMjs1n6R6hUE4OF09E3DfBXYeWU+RtBCu16a4uvCOnOx/hZveRi0byccGO1sOwr6IrY7tXAdM9mCZjoywObqTchwOo3TzwrZbbmaEPkjXZ510CqN+tjB5PI7w02+q9vpHYXzxsyU0tYx3/Tkb4tJsfNpXvdNNyVGTmyeCPo4/jLCZm8ErWUjZo3RSi7Ti4wR2g8Cm43LCoNFibQvsfZzKeMRRAhozc5cSdXE8SrBqExGaFJIhJ27ZIBacEWNqzdUqK7FZG4WNiTBbhbjdcJaSWrYC2NGjapsYoNdYqSVEW7DBii9iz3ii+ZSdEFYvIEEosjroTlWXIBUMuF4t0g2b8PPJGB1b7zP0uyB4ZHgvbJF557SaG5ilbwuw9x6w+TvNSg96IZlcbOKa3mFpT90f3daVpj2Pogt1Rp29XwQ0eUYUy5vgWgGUafRDh1Rp9EA/sCpzlSqRoowaolRogH9iFNxUakaLdOcqVRwQP/AKKyuj6h7CuZ91m3IrsJG3a4LkatvXI4LPmRs8d7tBSzCW2a02LRwJ7OKaZCLYuj0FLvb3CxtZU1vuanJKJCVpGtvArpaQWaPBVdRS2dug3vbTli6towtGJU2Y889SQzUDqlc9UwbxcCukAuPBVT49VbVlOCVWeIbQ2M5tUXuYXbjrAYsbOO64+Fl6HsSoLo231GD4JnalE33pdbUA/T6Kl6OTZlZ+SQjw4fJZJppnRSTVpc7nXwSI4cquCROMekUSiOMKLvJRr1MSKSZW4jofhY1yVD1sSKVkNIySttwlg9S30WGkOZkDeUHOWgUNjUaC7y0oby1vJDokSoErLrRQBCRc90rpt+B44izh4EfS66B5VdtFu8xw5h3yQnTHKNxaPNRTj93WLUdW0gZWK7c5lHuTdQmJdCgOFimH6KwvfQrFqEeUYKWY7ITLzgoHLlAItUWfRAj1CYm0KAlygEByiVGiFFqEaUYKBv7AYhr3Lna2HdfZwsL3vzXQxahGqYQW5APeLqucNRZDJokc9GG6C5Kcj2U0WcQQ462cRc+CdpomtOAB3AJiYYSjjS5JzzO6QmyEAEAcu0+ZRwFBuqOG4VlUVSe+4aA4SdQLOTMChVMvjjqEyMdpFFXQ58wuO2RAWVNV2vH3/1Lvall/L6LnJKXdlefzG/+UBZ8y4Z0sE7VBWlNRvSoCKwqkJDQcph6CHKaZWGa9SDkutpioZDlLfSgKkHpioZDltCa5EugTRu6xaWApiJWWnLFByAIPKTqhg9xHom3lJ1L7C/LP1QiR4KKm1weBI9SsSUsoLierkk68zdYtVHOPq+bVEGWoc/AqcWhQT6FGap4jCRGqeGiTHMTbqmni6VI1TbU2ExMapvdwlnjKcbohhMRbqE3JolXDKcAwkwn0VzAbhPvZhLbqcQOb4EGtyE4WYKVTt8IFNi0TrFTnOhQ2nIUqoYumPsVqGeqpK5vXtyA9f/AIuhdlnaFR1rP7S/NrfQu+6ry/U1ePLcUDVlk0I0CQWWYvbNNcp76XJWjIEERrfWi5MxUwtdYYQNUxWK7ym1yJJuDiEenbG7G9lAX2BYi3WpoN0qHvEC5DBy2HIO8pbyYgl1BxWi5QKYGnuVL0nq/d0sz+O44DvIsPUhXDyB3Lz32lbVuGwt4nef2AaDxOfBSgk5KyGWWmDZ5v8ABfvCxWIi71tdHXi/Dl+59NzhapDdpRJW3CBSusTyOfHisxqW8SL25TMWgQqoZCnAcICW6BSDJTEeiBPqiQHCQPgFLqUxGcBAmGUaA4QEuBeQZKZj0QZtUWHRMJcAJG5TEegQZ9UaHRIT4F5G5KZj0CBKMlGi0QEuAEgyVKVt2+ChLqUU/h8ExvoTD8H96rmdv1nu5I76ODh5EfddM1uvcuB9qBc2lEzRcwkkgGx3SQCQeywPgoTVqjTikoyt/wC2OhgqwW6qEki8p6I9M/eSe7keI76F2Qey/PsXUDpC4Ehzb2OCNCOdjoszTWzL1KMt4s6VxS1WCWm2qQp9qB/Yn4pboCxrZe2QbMf1XaZ0PcVbNkacO4rnaiiDgiUlfLEN1zfeN7fxDx4oQNJ8F/LQs1ACVqaMOF2kNI0IS8e14Tq2VvZYkeik6uj/AIGPPeLD1Q0hJtDQnPu+tqtDKRZMSetYdgTDaho5+RQgYYBTAQDVN5H0CG/aB4AD1TEPEJeWoA7Sq6arJ1Kotv8ASaKmZd7sn8LRlzj2D6o54Iulux/pFt1lPGXyHsaOJPILyyr2s2R7nuddzjfQ+QVRtzbktVJ7yQ2Aw1oOGj6nmUi0rRCFIyZZ63/R0ArY+Z8isVDvrFOiqj6+YcBKhubctEzCcBLuNnX7UFkezJn4C3A7VaqW6oUDsoHVxC1J0W6Z+CoVJwoUrtUDq4B6h2USnOEpUO0RKWTVAmvULOcqcBwgVTs+CnTOsDfHegTXqbn1RYdFXVVcy+Dvd2QtfGv3eqAO/PoEiWhtIbmOSjwjAVVGHuy5xv2AAIhhP5n/AOI/RMHHqxuTUowHV8FWMpt3Q37Hku9dVp0xac7zB2Heb66JBpvgMzXwXAe1yo93QTWv1iGY4b5t/TxXoO4QN4EPb2a2+S5H2iUQqKGpaMnc32/qYQ7/AE2THzdHzQ5qfp9tVDAGsmeANBcOH+YFRfTIL6dFWZ7rg6jo/wBLZN8Nmc030duhvgd2y9DoNouI1b6/K68RdCVbbJ6QywYN3t5E5Hc76FV5MT5RpxeRW0j3COqcf4gO4fdE97zJPivMqPp2zR1294v8laRdMoT/AHg87KhxkaFOD4Z3HvQs+IHJcb/vZD+dvmou6Xwj+8b5hLSx6l+na/FLRq+1cDL02h4OJ7gT62Sc/TMnDI3HvNgrI4Jy4RXLNBcs9FfWgcVWbQ6RRRC75GtHafpxXnFTtyplxvbg/l181TVdK78Tru5km58ytC8OdWyh+ZG6R1e2un7nXbTtt/O4fJv38lxs8r5HF0ji9x1cclGhpDyTTaPVWQ8eXSKZ5r5ZXsYiNYrFtIpxUg4q1ePIqeaJWiLtWK3+G/lB8vusUv47/RfOj6hp3dVCl1K3TaIU56yyGtL2YxKLtv2JBjshWMBu1ISstfsQSh2gsx6qDA7KIDdqT+JDSL5PIIHFerQ7OMIUNU1t+J5DKXlnc89bDeQ+p4qTWgaIGl60wslQ5+g3R5lDfTg63PeoQS5smXOwgfGyFS2zStMk6oHM/JSqD1Skqd32+/0QSW5cQnCOCloXYRYnIK5ILZac1buovKCJXVrnMzFrxHB3Zbn2pFkzZgToCCyRp1aSLdbs1z2K0l1Heqqu2a0P9+07jh+O2GvYWnDhxsbEHs7Umvw0Qca3PCanZ+497LfhcWeRI18EvLR9iuKyXee935nOdpzddBcLi2fNSU6Zy2ipNKBqlpqYW0Vm6POfshPZj+notE8raK4qmVjaS6ONnN5eSIHAao/v28/BUJtl9Cn+zWrTqCyeEzfBbLxbCknJCoSgpc6J4Q9i1G7mnDHgc+7CshmkirJFAGt5LHs1/fy1TIb++SmQFZ88yvQisYM5U2Dsx90Z0Qvn5/0UA03H34Kl+RP9L9CNbp1wP381JrdefqpkclsDHzUHlm+x6Uaa0Wzr3rFu/d5H7LEtcv0dH0nTHBQqk5W1iia19wlM/CHUEXPatrEAl7Mr6mpcGjcHYSeXYlxENeKxYnRZVG5NFOB9wsWIAETZ109vYWLEgYpWyWYUvS/IXWliT5Jx4LCnfdOtK2sTRCaCsCjIsWIKuyvqHWKrOlFWPh6gco3X/wAJWLEy6S9bPGt8ef1W3yW115rFigc+hKd4v6pKWQm4CxYuhixxcE2Ut+xVPvc570RgwFixZ4fZmnolu2Ug7ldYsVoGhUuGNVbUdZvNzwWLFDFFOdFeX62MiUd6l74cedltYtPxRM1iFVU2cfDKXfWj9hYsWLJFKTSNcN0grq7gfp81sV2MBYsUKJUSFd3+axYsRSC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6" name="Picture 4" descr="https://encrypted-tbn0.gstatic.com/images?q=tbn:ANd9GcSr1rqf_dzHAAvAnPDqW5PO52DTUD0GhL_-iR29d47j1XW-pz29"/>
          <p:cNvPicPr>
            <a:picLocks noChangeAspect="1" noChangeArrowheads="1"/>
          </p:cNvPicPr>
          <p:nvPr/>
        </p:nvPicPr>
        <p:blipFill>
          <a:blip r:embed="rId3" cstate="print"/>
          <a:srcRect/>
          <a:stretch>
            <a:fillRect/>
          </a:stretch>
        </p:blipFill>
        <p:spPr bwMode="auto">
          <a:xfrm>
            <a:off x="5105400" y="609600"/>
            <a:ext cx="2619375" cy="17430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7200" b="1" dirty="0" smtClean="0">
                <a:solidFill>
                  <a:srgbClr val="FF0000"/>
                </a:solidFill>
              </a:rPr>
              <a:t>Circulation </a:t>
            </a:r>
            <a:endParaRPr lang="en-US" sz="7200" b="1" dirty="0">
              <a:solidFill>
                <a:srgbClr val="FF0000"/>
              </a:solidFill>
            </a:endParaRPr>
          </a:p>
        </p:txBody>
      </p:sp>
      <p:sp>
        <p:nvSpPr>
          <p:cNvPr id="32770" name="AutoShape 2" descr="data:image/jpeg;base64,/9j/4AAQSkZJRgABAQAAAQABAAD/2wCEAAkGBhQQEBQUEBQUFBQUFBUUFhUYFxQVFRQUFRUVFhYUFBUXHCYeFxwkGhQUIDAgJScpLC0sFR4xNTAqNSYrLCkBCQoKDgwOGg8PGi8kHSQ0KiwsLCksKSkpLCkvKikpLCosLCksLCwvKikpLCwpKSwsKSwsLCwtLCkpLCwsLCwpKf/AABEIAH4A7AMBIgACEQEDEQH/xAAbAAABBQEBAAAAAAAAAAAAAAAGAAEDBAcFAv/EAEQQAAIBAwEFBgMECAQDCQAAAAECAwAEEQUGEiExQQcTIlFhcTKBkRRCUqEjQ2JykrHB0RUkU6IzNIIXJURzk7LC4fD/xAAYAQADAQEAAAAAAAAAAAAAAAAAAgMBBP/EACkRAAICAgIBAwMEAwAAAAAAAAABAhEDMRIhQRMyUSJhgXHh8PFCscH/2gAMAwEAAhEDEQA/ANwpYpU9ADYpYp6VADYpYp6VADUxOKeq9welBqVs9G5GcfT1qVTmhTX59y8sDn4pZU/ihJ/mBRDG+K2ukNx2W6WKYGnrBBYpYp6VADYpU9KgBsUsU9KgBsUsU9KgBsUsU9KgBqWKelQA1LFPXl2wKAHpVUEh86ljnzzoGcWibFLFLNKgUVKlVa71GOEZldEHmzKo+pNAFqlUccwZQwIIIyCDkEeYNekcHkQaAHp6alQAqguF61PXiRcig2LpgTtw25Npz/hvUH8asv8AWiygvtSk3be2f8F7AfzP9qNKeXtX5Hj72R6pfdzayy9Y4pHHuqkj+VWdNdjDGXOWKIW/eKgn86He0C67vTJv29yP/wBSRVP5E0TwLhQPIAflS11ZJv6mj3T01KsNFSp6VACpqelQAqanpUANT0qagBUqelQA1eJ+Ve68T8qDUcHaW+aG0leM4cABT+0zqo/nXTWh/babEES/6l3bJ9ZVP9KITW/4oqvc0TQydDU9U151cFYJNUyC9tu9jdN5k3lK7ynDLkc1PQ1nf/ZJbrI7XU81zvDCh2wyk/eLDmeWOA9q0iZsKT5CgDbraz7DDlfFPKd2NefHqxHUDy88VXFybqJDIo1cgM1HZwWrLDc39w6ZxDbQ7zSsnQbucL9K7WiaBqNke+sIGWIjxW084d5PJsAARt6Zrudm+x3cZubnx3UgyzNxKb33R6+Z+VHwWqZMlOtk4Y770Att2gXXwyaVdB/JcFf4jirR2j1Jx+j00J5d7Og+oXjRju02KhyXwV4v5Ar7RrT8orGL1Lyvj6GvJ07W2/8AE2a+giYj6kUbmuRtJtPBYQmWdsDkFHxO3RVHU1qk30kY4/LMr7QIdTjhX7c8Dw9/EQ0YAbf47vDHLnWuxnIHsKzew0u51uZbi+DQ2aHeit+IMmOTN/f6VpKjAp8r6S8/YpgT7fgC+2C53NOj8jcxZ9l3m/oK62jdpthckIs3dvw8Mo7s/Itw/Oq/aVpZudNlVBl4isyjz7viw/h3qtWekWeq2cMskMcgeNfFugMCBgjeHHIII+VH08Ff3JSTWR0Ej3Shd4sAoGd4kAY888qFdQ7WdOhbdMxcg4Pdqzgf9Q4fSuXP2LW7cBcXSx/6W+GUegyKuW3Y7pyLgxO5/E0j5/24FYljW2wbyeEd/Q9r7W9H+WmVyOa/C491PH512Qay3VuxrumE2mTvFKhyqscj2VxxHzyK7Gxe3LySmz1Be5u04YPBZgPvL0z14cD08qJQVXDv/YRm9SQd0q8qa9VIqKlTVw9p9p1slXwtLLId2KFfjkbrjyA6mtSvpGN1s7tNQWNsr2NDJPpziMAsTHNHIyqOJJUgdPKqbdrkMfeC5gmhZFR0Tg7OjjKnw8FOMHBPWm4SehfUiaDSrg2221m9v34uIxHwySwBUkZ3WXmG9K6tlfpMiyRMHRhlWByCPMUrTWxk0yxUc54V7LVVllzWDxVsDNv7nE2nR/jvUb5IP7sKMaANduVutcsYYyG+zCSWTHEKeHA+vBfrR/VJqkkbjdykz1GOIq2KrRcOJ6VZBqYT2RXPwN7Vi9o3+Ja8zNxitc4HT9HwH1c5+VbNenEb/umsk7IbfK3Ux+J5d3PsCx/Nq6cPUWzly9ySNH0q0mErP3oMLfqiniVgAPDIDyzxwR1512xVexXwCrFc8nbLJUPTGnqlq+orbwvLIcJGpZj6AZ4etZs0G9V2slkvDZ2KoZEXemlkz3cIPIbq8WY+Wa4tls+k1+XvJTezoeSpu29qMZAYEkbx/Dz8642g6k/cb8RKzareuof70cKk5YeoXOPU+lEUenLJctYwkxW1uiPPukiSeSUkhHk54wMk8zmr1x6ROP1bC22ukkB7tlYKd04IIBHMcPKp6C9T1GR71NOsWECxxd5NKqqTGn3UjB4AnI4+tWNoNqYdHgRXMkztndUtvSOfvMzHkM//AFU3B6Wy6yJLvwFTqCMHiDQPsnMdM1GSwc/oJ8zWpPQn44/yP09ag2M7T2v7z7O8KxBlYqd4lt5RndOQOmfpVrby3377S0HB/tDNvcsKoDEfPFUUHFuEiU5RmuUfBoYNPVWKTHtVqoDtULFDm1+xsd+gOTHPGcxTL8SMOIz5jPSiSh/Wdtra0k7uVyZMAlEUuyg8i2Ph+dNG76ElVdkGyOuyvvW94oS6hxvfhlTks0fmD18jRLmhO32whkk7xoJVCbyRSMh7yQ5w6Rxrl8DAyTgV5u9YvLjhbxrbJ/qTYeT3WJTgH94/KtcW2KpKgg1jWYrWIyTyKijqSBn0A6msm2a1t9R1pp5QVVIWMKnPhQkBSPcEn50TxbERNJ3t20l3Lz3pTlR+7GPCK5mBFtAOgltMDyyvQfJTV8aST+Sc3JtfBpdtB4ADxz09+lBOrbETXN3crlY7a47gyOOMjLEuO5RfujIyWo7gbKg+lSYrnUmtFnHlsF59l7b7THiziYmNg8hUAKqgBRjGGZiT64FBC2t7pM0lvDMRFIc2quoaNt5/Em+T+jdQc9c45Vrxoefamznne1Z42dcBlfd3S2fgG98TDHTlTRm/1QkoICdoNf1a3eaWR4Y4oUQ7gQujs7YWMMQCWPMkcquW+jajqSK95ObSJuIghGJCp/GxOR/+4V7261lLi2ljAKNb31vCwOPxqVYY6EGirWtUEEO+uCS6InUFncKOXufpTttJUjYxTbTfRX2e2RtrEH7OmGYYaRjvO3u39q7VLFKoNtu2dcUkujk7VTYt1jHO4nihHszgt/tVqIhQbrj97qunwDlEJbp/TC7iZ+ZP1oyArWqSOe7kyG+H6J/3T/Ksr7IeFtOD0uD/AO0f2rVbseBvY1k3ZQ+Dexn7txn67w/+NXx+xkp+5fk1q0+BfapajtvgX2qSucsPWd9tupNFpwRQf00oRj0CgFsH3IFaJXA250Jr2wmhTd32UFN7lvKQw9s4xn1p8bqSbEmm4tIyzYXVo57nTYlP/Lx3BcFd0KxHDxZ8WeeaPNk8G41GU9brcz+zFEo/qaw7Sr1tPuz30W8U345InyMhhgjPT3or0LbYrbypF3jTTSXH6BVL73eou44bGfBg5412ZcTfa1+5DFlpd/zoNezwb4vL6TA7+d8MekMWQOPlwP8ADUWkbJrqM/8AiF5vMGYmCE/AIlP6Nm6nPxY9a5myjy3dnFYxKViwvfybrKVjHGSIkjBdn4DH3c1pdnpe45ZSwBVFCZ8CBAQNxemc8fYVzzk4t/J0QSklev8Apj23mmy6ZqiXsK/o3dZAQPDvjhJGccsjP8XpXV2p2ojvrc3UUkaNaNDLACQJWY/8WNhnOemMY4DjxrW3hDDDAEeRAPL3rnT7KWjuJHtoGcHO8Y1znzzij1bq12ibxu3T2T6e3exxyct9FfHlvAHH51eplXFeqgXuxqyO90mC41q8iuJZ4XZojGIwcOvdqCT4W5HqcczWu0J7Y7NvLuXNody7g4oekqc2hfzBqmOXFksitHH7PLZInu7R5H7yK4dgrnLtEcBXyfizjpRuNNXzNZRLcRsou4ZXiukkdu7ZXLxSDxSwzkcoiM+I8OR861PZ/VRdW0U4GBIitjyJHEfI5psl+4XG1okOmL5mgLb2zNvdWN1jhHN3Tt+xLwGfnn61pNUtX0pLqF4pRlXGPUEcQwPQggEe1LCbix5RtElg3gHpkVaqKCPdUAnOABnzx14VJSMZaGYUPXGnxWf2q5de87x1kxu7z7wRUCLkdWAx70RZqOWRQPEQB60Jg0Y/tVolxDB9omRnkuLyKe4SMbwijiBKJw6jABPnXT2MQ6hIs6p3VnBNLJFEfiedjneYDgAuTgDqaINsdpxbW7nnJIGjhQcWZ2GAFA5881HoUC6VpcYn5xplwObSuc7i+ZJIWruT497Eily+3kILyEyKVVyhypyuN4AEHHpnGPmaeW8VJEQ53pC27gE/CN45PQYrjw3Ys7WS5vCFdsyy/snHhiTzwMKB1OTXTtL8NAs0g7sGMSMGI8AIzhj7YqFHSmC2oyNbbQQStkxXcP2cH8Drx3fTiAfma0IUC7SWwN3p8a5Je8ac5JOAkRJ3fIfDwo5FNPSOdKm0R3XwN7Gsi2Sk7nWr6Hl3mXA9QQ38nNa7dfA3sax7Xf8ALbQW8p4LOqqT6kGM/nu1bB2miebqmbDanwL7VLUFifAKnrnZcemIpZpVgArtb2d22o4aQMkg4CRMBiPJgeDCpdlNgrbTl/QqWkPOV8FyPIYGFHoKJqYmm5yqr6F4Ru6PG6AKr6bqkdwgeFw6kkZHQg4II5ggjkaH9re0S208EO3eS9IkwW9N48lHvWc6Ds7qlzcSXNrvWMc7FzliF8XHwoRlvPOBTxx2rfX6iSyU6XZuOaVBlhsPcjBm1O7Y9Qu4q/IMDRjFHugAknAAycZOOpxU2ktMdNvaPdNT01YMPXkjNeqY0AB+1+wsVxvXEKkXSrlSCQspX7ki8myMrn1qpsDtIoi+znnGN6EdTDnG437UbZQ+wPWu5tVtJBZJvTy7ufhjHidz5Ko4ms6Oyl7fTNPFC1pFK2Rl92ZSw3XlC9AwxlcjOM86vBco/U+iEnxlcQ117by3tf8AjTKp/Avif6DiPniuRpfa9bO+65kiyfCZVwrDz3hy+dWdH7Kba2wxXv5OZeQ7xJ8wvIUHX2lTXOtlA6EQjx4RWSCM8kAYEFyPTmfSqRjjl0hZSmuzaLS7WRAyEFSMggggj3HOpd6gTbFSlhK8bvE0KGRDGxTDKOAIHAg8sVT0bbK9nlgt4kgLG1jneSUuO8DIud0LyO8T51B43Vor6lOmTdoO3F1bSJBaQHfkO6sjAMWPlFHnLfvEYq/baQtpbNd3zyzzJGZCZSMRkLndjjHhU54ZGT60G6ZJeNtAe87rvCuX/WC3twfgU8N1iN3+KtE1+NLuKS3J8LKVbBG8N4c/SqOKVL8smnytgvslYpPKb29kRrjc344t4YtYTyO7ngcH4j51btWbU7tZeP2K2bMXlcTDh3gzzReOPM1y7jR0haKK7kedWVt2GONY+9MYUBX3fFITkcCQOGTyq3f67Jd4stPTun3QJ5PDu2qcjGCnhL44YHL+WyXd/wARSD67/s4u190dTmVUP+XjuordMHhNMzZlcfiVEBHzoy23nCWgjH66aCAezyLn/aDVK02ft9NQT3DgJbqViH3Y1PNgObyvzJ+QrhzbRCeWO7uwY7eJs2lqOM9xLyWUpz68OlZuq0jb43e2E4xNrKKOItbVmPo87BR891TRgKF9itMkXvrm5G7PdOHKf6UajEcfuBz9SaKRUZPuhl8kVyPA3sayPtgtwIYJg27JHLhfMgjJx7FVNbAaHtY0aOXKTRpIvMBgDz8s8qpilxYmSPJUAOhdq966AR6eZwOBdDJxPXkpFEEfaFfY46TcfJv7rXf05EtlCxqqRqMBRwUCorrWbi58OnoAp4G5lBEY/wDLTnKfXgPU00nG/aIlJbkDl52tzQDNxptxGvLeJwPqVxVV+3mDd8NtMW6DeTH1H9q7cPZdHK/eahNLeSftMUjHoqKeAom0/Zy2gGIYIk9kUH64pW8XwCWR+TMT2p6nc/8AKWPDodyST8+Ar0+p7QzxsogCbwxkLHG4/dLPwNa9u027R6i8RRvpvzIzvYbssS3xPe4muW8WD4ljJ9/jb1PyrRAtOBSzU5ScnbKRioqkLFPXkuBzNRNeJ+IUoxPTVEtyp5MK9NOo5kfWgDy1yobdJ41U17V1tbeSZ/hjQt7noPmcD51Wupd5yRyoB291F9QuINLgJJLh5yPuqOIB9hk/Sqxx2yc5UjodnWgG6/7yvR3k8xJiDcVijBwNxeQ9PStGAqGxs1ijSNBhUUKo8gowKnpJS5Oxox4o8uOHCstvti7zT7e6uY7wd4xeeRViU7x4nAZsnrWqUzLkcaIycdGSjyMmsdtInt4be57yeSdQkjlRHHl85G+2BwB6eVEehbOi1Crv96IwRCWRRJEhzlN8fEOPlRJregxXcRjlQMpHI/08j61nl295o5wVa7sxyP66EeRP3gPP+VdEZKapEmnF9na0jZ5opryZjiW4kYq44lYwPBwPXPHHoKuaPoEVqGMeS8hzJIx3nkPmx/pXO0ntAsrjAWYIx+7J4DnyyeB+td5blDxDKf8AqFElLTGjx8FbVdGiulCzLndOVIJVlPmrLxFUtUs2tbRY9OgQjew8e+Y2ZSDlhLnOc4yTxIJq/eavDCpaWWNAPNlH5UE6t2iPcyfZ9KQySNwMpGFUeYB6ftH6UKDkDkonP162dTHFOwmvH8NvaoWaC1DfrH3uLsMnGfL0rRNltj7e2ClEDTBQHmbLOxxxIZuQ9BXM2O2K+zEySN31zJ8cp44zzC55D160dW8AQYFJlktI3GmnbJETFeqVKoFRqjntw4wfrUlPQByp9G3hhsMp5gir9vBuKB5VNSrW2zKGpU9NWGnlpQOZH1qF75B1z7VM0IPMD6VGbNfwihUYV31PyH1qs98x649qvGwTy/M03+Gr6/WnTiZTOJqF06IWRGlYckDKCfmxwKCtS2g1ZyVgshF+0xVz9cha1Aacvr9akW0UfdFOsiXgSUG/JkVjDrcOZnKTZPGBmUnHmu7wU+gNWG7UTFwuLK4jbyxkfLIFaq9mp6Cq8mlA9frxp/Wi/cjPTa0zKJu0K7u8x6faOCeHePx3fXoo+Zom7PNjzZsZZm7y5lyZH54B4lQTz48z1ovXSvXh6CrcFqE5fWlllVVFGxxu7bJQKelSqBUanpUqAGrxLCGGCM1JSoAC9e7LrO6JbugrH7yeBvnjgfmKE5+w8A+C4lUeRUN+YIrX6WKtHNNeSbxRfgyex7FYQ2ZXml9OCA+550c6NsrFbLuxRpEvXdHE+55n5136WKyWWUtmxxxjpHiKAKMCvdKnqQ4qVKl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2" name="Picture 4" descr="http://kidshealth.chw.edu.au/sites/kidshealth.chw.edu.au/files/resize/fact-sheets/images/296/basic_life_support_over_12mths_w_trach2-296x158.png"/>
          <p:cNvPicPr>
            <a:picLocks noChangeAspect="1" noChangeArrowheads="1"/>
          </p:cNvPicPr>
          <p:nvPr/>
        </p:nvPicPr>
        <p:blipFill>
          <a:blip r:embed="rId2" cstate="print"/>
          <a:srcRect/>
          <a:stretch>
            <a:fillRect/>
          </a:stretch>
        </p:blipFill>
        <p:spPr bwMode="auto">
          <a:xfrm>
            <a:off x="457200" y="3276600"/>
            <a:ext cx="4876800" cy="1981200"/>
          </a:xfrm>
          <a:prstGeom prst="rect">
            <a:avLst/>
          </a:prstGeom>
          <a:noFill/>
        </p:spPr>
      </p:pic>
      <p:sp>
        <p:nvSpPr>
          <p:cNvPr id="5" name="Rectangle 4"/>
          <p:cNvSpPr/>
          <p:nvPr/>
        </p:nvSpPr>
        <p:spPr>
          <a:xfrm>
            <a:off x="533400" y="5562600"/>
            <a:ext cx="7038996" cy="1446550"/>
          </a:xfrm>
          <a:prstGeom prst="rect">
            <a:avLst/>
          </a:prstGeom>
        </p:spPr>
        <p:txBody>
          <a:bodyPr wrap="square">
            <a:spAutoFit/>
          </a:bodyPr>
          <a:lstStyle/>
          <a:p>
            <a:r>
              <a:rPr lang="en-US" sz="4400" b="1" dirty="0" smtClean="0"/>
              <a:t>Small child: heel</a:t>
            </a:r>
            <a:r>
              <a:rPr lang="en-US" sz="4400" dirty="0" smtClean="0"/>
              <a:t> of one hand over lower third of sternum </a:t>
            </a:r>
            <a:endParaRPr lang="en-US" sz="4400" dirty="0"/>
          </a:p>
        </p:txBody>
      </p:sp>
      <p:pic>
        <p:nvPicPr>
          <p:cNvPr id="7170" name="Picture 2" descr="http://thinksafetyllc.com/wp-content/uploads/2011/06/imagesCAVETSHS.jpg"/>
          <p:cNvPicPr>
            <a:picLocks noChangeAspect="1" noChangeArrowheads="1"/>
          </p:cNvPicPr>
          <p:nvPr/>
        </p:nvPicPr>
        <p:blipFill>
          <a:blip r:embed="rId3" cstate="print"/>
          <a:srcRect/>
          <a:stretch>
            <a:fillRect/>
          </a:stretch>
        </p:blipFill>
        <p:spPr bwMode="auto">
          <a:xfrm>
            <a:off x="4876800" y="228600"/>
            <a:ext cx="3810000" cy="30510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Autofit/>
          </a:bodyPr>
          <a:lstStyle/>
          <a:p>
            <a:r>
              <a:rPr lang="en-US" sz="7200" b="1" dirty="0" smtClean="0">
                <a:solidFill>
                  <a:srgbClr val="FF0000"/>
                </a:solidFill>
              </a:rPr>
              <a:t>Circulation</a:t>
            </a:r>
            <a:endParaRPr lang="en-US" sz="7200" b="1" dirty="0">
              <a:solidFill>
                <a:srgbClr val="FF0000"/>
              </a:solidFill>
            </a:endParaRPr>
          </a:p>
        </p:txBody>
      </p:sp>
      <p:sp>
        <p:nvSpPr>
          <p:cNvPr id="4" name="Rectangle 3"/>
          <p:cNvSpPr/>
          <p:nvPr/>
        </p:nvSpPr>
        <p:spPr>
          <a:xfrm>
            <a:off x="609600" y="5257800"/>
            <a:ext cx="7319986" cy="1200329"/>
          </a:xfrm>
          <a:prstGeom prst="rect">
            <a:avLst/>
          </a:prstGeom>
        </p:spPr>
        <p:txBody>
          <a:bodyPr wrap="square">
            <a:spAutoFit/>
          </a:bodyPr>
          <a:lstStyle/>
          <a:p>
            <a:r>
              <a:rPr lang="en-US" sz="3600" b="1" dirty="0" smtClean="0">
                <a:solidFill>
                  <a:srgbClr val="FF0000"/>
                </a:solidFill>
              </a:rPr>
              <a:t>Older children</a:t>
            </a:r>
            <a:r>
              <a:rPr lang="en-US" sz="3600" b="1" dirty="0" smtClean="0"/>
              <a:t>: both hands over the lower third of the sternum</a:t>
            </a:r>
            <a:endParaRPr lang="en-US" sz="3600" b="1" dirty="0"/>
          </a:p>
        </p:txBody>
      </p:sp>
      <p:sp>
        <p:nvSpPr>
          <p:cNvPr id="54274" name="AutoShape 2" descr="http://www.kennedyemploymentsolutions.com/cmsContent/images/Basic_life_Support_459.jpg"/>
          <p:cNvSpPr>
            <a:spLocks noChangeAspect="1" noChangeArrowheads="1"/>
          </p:cNvSpPr>
          <p:nvPr/>
        </p:nvSpPr>
        <p:spPr bwMode="auto">
          <a:xfrm>
            <a:off x="155575" y="-1173163"/>
            <a:ext cx="4371975" cy="2457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6" name="Picture 4" descr="http://www.kennedyemploymentsolutions.com/cmsContent/images/Basic_life_Support_459.jpg"/>
          <p:cNvPicPr>
            <a:picLocks noChangeAspect="1" noChangeArrowheads="1"/>
          </p:cNvPicPr>
          <p:nvPr/>
        </p:nvPicPr>
        <p:blipFill>
          <a:blip r:embed="rId2" cstate="print"/>
          <a:srcRect/>
          <a:stretch>
            <a:fillRect/>
          </a:stretch>
        </p:blipFill>
        <p:spPr bwMode="auto">
          <a:xfrm>
            <a:off x="914400" y="1093684"/>
            <a:ext cx="6086492" cy="342116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s://encrypted-tbn1.gstatic.com/images?q=tbn:ANd9GcQwZP2asY1WiJsr-WJTcLSBFzriXqhF2YPaW0L6QxoS-HI5j67M"/>
          <p:cNvPicPr>
            <a:picLocks noChangeAspect="1" noChangeArrowheads="1"/>
          </p:cNvPicPr>
          <p:nvPr/>
        </p:nvPicPr>
        <p:blipFill>
          <a:blip r:embed="rId2" cstate="print"/>
          <a:srcRect/>
          <a:stretch>
            <a:fillRect/>
          </a:stretch>
        </p:blipFill>
        <p:spPr bwMode="auto">
          <a:xfrm>
            <a:off x="16717" y="260648"/>
            <a:ext cx="9127283" cy="612068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s://encrypted-tbn3.gstatic.com/images?q=tbn:ANd9GcRnqSSpLYQpvq9IdPwVlM7kO_cuBC5kcu-RgKgQ1ZMIrcmQ6S20"/>
          <p:cNvPicPr>
            <a:picLocks noGrp="1" noChangeAspect="1" noChangeArrowheads="1"/>
          </p:cNvPicPr>
          <p:nvPr>
            <p:ph idx="1"/>
          </p:nvPr>
        </p:nvPicPr>
        <p:blipFill>
          <a:blip r:embed="rId2" cstate="print"/>
          <a:srcRect/>
          <a:stretch>
            <a:fillRect/>
          </a:stretch>
        </p:blipFill>
        <p:spPr bwMode="auto">
          <a:xfrm>
            <a:off x="1115616" y="0"/>
            <a:ext cx="6912768"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Capillary refill time</a:t>
            </a:r>
            <a:endParaRPr lang="en-US" dirty="0"/>
          </a:p>
        </p:txBody>
      </p:sp>
      <p:sp>
        <p:nvSpPr>
          <p:cNvPr id="4" name="Content Placeholder 3"/>
          <p:cNvSpPr>
            <a:spLocks noGrp="1"/>
          </p:cNvSpPr>
          <p:nvPr>
            <p:ph idx="1"/>
          </p:nvPr>
        </p:nvSpPr>
        <p:spPr/>
        <p:txBody>
          <a:bodyPr>
            <a:normAutofit lnSpcReduction="10000"/>
          </a:bodyPr>
          <a:lstStyle/>
          <a:p>
            <a:pPr>
              <a:lnSpc>
                <a:spcPct val="150000"/>
              </a:lnSpc>
            </a:pPr>
            <a:r>
              <a:rPr lang="en-US" dirty="0" smtClean="0"/>
              <a:t>Press on the skin of the sternum or digit at the level of the heart</a:t>
            </a:r>
          </a:p>
          <a:p>
            <a:pPr>
              <a:lnSpc>
                <a:spcPct val="150000"/>
              </a:lnSpc>
            </a:pPr>
            <a:r>
              <a:rPr lang="en-US" dirty="0" smtClean="0"/>
              <a:t>Apply blanching pressure for 5 seconds</a:t>
            </a:r>
          </a:p>
          <a:p>
            <a:pPr>
              <a:lnSpc>
                <a:spcPct val="150000"/>
              </a:lnSpc>
            </a:pPr>
            <a:r>
              <a:rPr lang="en-US" dirty="0" smtClean="0"/>
              <a:t>Measure time for blanch to return</a:t>
            </a:r>
          </a:p>
          <a:p>
            <a:pPr>
              <a:lnSpc>
                <a:spcPct val="150000"/>
              </a:lnSpc>
            </a:pPr>
            <a:r>
              <a:rPr lang="en-US" dirty="0" smtClean="0"/>
              <a:t>Prolonged capillary refill if more than 2 seconds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AVPU SCALE</a:t>
            </a:r>
            <a:endParaRPr lang="en-US" dirty="0"/>
          </a:p>
        </p:txBody>
      </p:sp>
      <p:sp>
        <p:nvSpPr>
          <p:cNvPr id="23554" name="AutoShape 2" descr="data:image/jpeg;base64,/9j/4AAQSkZJRgABAQAAAQABAAD/2wCEAAkGBxQSEBUUEBQUFBUUFBQUFBQUGRgUFBcVFBQXGBUUFhUYHCggGBonHBYUITMhJSkrLi4uFx8zODMsNygtLisBCgoKDg0OGhAQGywkICQsLC4uLCwvLCwsLCwsLCwuLCwsLCwsLCwsLCwsLCwsLCwsLCwsLCwsLCwsLCwsLCwsLP/AABEIAPMAzwMBEQACEQEDEQH/xAAcAAACAwEBAQEAAAAAAAAAAAACAwEEBQYHAAj/xABDEAACAQMCAwMKAggFBAIDAAABAgMABBESIQUGMRNBURQiMlJhcYGRobEj0QcVJEJTYpLhMzRyssEWNYLwc7MXJVT/xAAbAQACAwEBAQAAAAAAAAAAAAABAgADBAUGB//EADgRAAIBAgQDBgQGAwABBQAAAAABAgMRBBIhURMxQQUUUmGBkRVxofAiMkKxweEzNNEGI1NyorL/2gAMAwEAAhEDEQA/AOlLnPU9/fXk23cxXCDHxNFNkGJqPTP1pld8rhQYDfzfWilLzDqSGPiaKbIGGPiaZNhCDHxNNdkDDHxNOmwhhj7aKbIGGNNdhDDGmTZAwxohCDUxAwaKCGDTEDBpkEMGmRA1NEIYNNcIYNG5BgNOghiiiBA0xBgpkQYtMghiiE81PU+815R8zCSKITuOXbbRbrnq2WPx6fTFegwVPJRXnqaqatE0wK12HOK4xb9nOw7idQ9zb/fNcHFU8lVr19zNNWZUFUgKvFeKx2yB5tenOMojSY2JyQoOBsdzVtOnKo7RCk3yK/D+ZreYxhC+ZmZI9UbpqKJrb0gNtPf0q2VCcb36DZWjbFVoUMUUEMUyIV5+IxpIsTE9o6SSKoBJKRY1kYGM7jbvqyMG1dBsPsrkSxq6hgHGQHUo3xU7g+yi4tOwbFpaiII4ffxzBjE2oJI0bbEYdDhhuN/fTuLXMLVi4KKAGKKCMWmCEKYgwUQhimQRgpkQIUSDFp0QYtMghiiE81PX4n715R8zCOtYS7qo/eYD5mnpwzzUdxkrux6Jsq+AA+gr1GkY/I2cjN5evO0jbPUO3yY6h9yPhWXBVuJB33f11Eg7op81W/oOPap+4/5qjtCHKfoLVXU58VzSop8e/wApcf8Awy/7DVtL88fmGPM5RrQSx8HSRSyGOUONxt5KNjjpuBW1SadW33qWJ6yOdALRQLcPoj8jmELOrviYXDAdkqkHtgunT7Aa06XbW6/b9hztedciwtu0Zj+PaiRt1Yj98kDcbZ2rNQ/yStsxI8zBV4eyCBVNq99ceTtIXNuqiIYyg3ky2Qq5G9XWd/OyvyGsTYQpnh7zDc2V0gZg2TJHtCvsIBOAaMm/xJbom5RdNUMAnfs//wBfB5OzJJJIJu1bX2AVh+L6Oc91OrXdl1fsFF+7tPxZJSGMq8ZtkD+cMIyDtABnABOc/KlT0S8iHWfo9t4ozeIihXW7lDL52RGGPY9e7GrFV1W3Z+QJHYiqkKGKZEGLTBCFMQYKZBDFFBDFMiBiiQYtOiDFpkEMUQnmp6/E/evKPmYTc5Tt9UxY9EX6nYfTNdDs6nmq5tkXUlqdBx+40W7+JAUf+RwfpmunjJ5aL8y2bsjD5VnxKV9Zdvev9s1z+zp2qOO6K6Ts7HQcWt9cLjvxke8biuniKeem0WyV0cWK4KM4u7u1iUM5IBZUGAW85zhdgPHv6CrIxcnZBSuWxUAEKZMIjiHDY51VZQSEkSVcEjz0OVOR7aeEnHkFNougVEQTDfRtK8KtmSNVZ1wchXzpOem+DVmVpZugbFwVCBiighCmRAxTBDFFEDFMEMUwRgpkQMUUENadEDFQgxaZEGLToIxaYJ5oevxP3ryb5mI7LlS20wau9yT8BsP+T8a7vZ1PLSzb6mmkvwmvLCrjDqGHgQCPrW6UIyVpK47SYEdnGpyqICOhCgGljRpxd1FL0JlQ+rAnD8Qg0Suvgdvcdx968/WhkqOJmkrOxzfOcpW3jKkqTdWo2OMgyjI27qsw6Tk77P8AYMTE4DcgcSC9oZS8l156yOHGk7pcW7eiF2CsMfHNaqsXwr2ty+0x5LQXzzehbiTDaJIo7YqWlZN2kJ/AiXGT11MxPhimw8fwrbX7YYLQTxa6ljup0DuBbTfrD0jgwsIcofFd5Tj2U1NJxT3Vv3ClyKl/dfskXau3aS293dqzysiAyOTH2arvJKBpCjIAp4L8Tt0aX35ES1PpLyQyrI7MYTbcMe9dGxJoK+lkb6dRy2O6jlVrLneVg6W9zYguS3EzmdVlF+ERNUrO0PZAhFiXzBEU87UR1pWv/T5dPLmS2h6Fw6+jnjEkLa0bOGAIzpJB2IB6g1lccrsystiiiDBTBCFFEGCmCEKYIwUyIGKKCGtOiBioQYtMiDFp0EYtME82VCzYHUnA95OBXlFFylZGJcz0a1hCIqjoqhfkK9TTgoRUV0NiVlY5PmG7JuCFYgKAuxI36n7/AEri42q3WaT5FFR/iM4Tv67f1GsqnLdiXZ3PD7jtIkbxUZ9/f9a9FRqZ6akaou6MTmiDDK/iNJ943H/Pyrn4+FpKRVVXUxceO/vrCisJEAJIABPUgAE+899PdhC7ME5IBOMZIBOPDPhRRBmgeA8Og6eFMmELsxtkA46bDb3eFMmQMIPAdMdB08PdTXCEsYznAzjGcDOPDPhRv0INUY6AD3bUQhimRBgpghCiiDBTBDFMEMUxAxRQQ1p0QMVCDBTIgxadBGLTBPO7Ofs5VfTq0knHTffFeXpTyVFK17GOLs7m6Oa2/hD+o/lXR+KS8H1LeM9jCkkLMWPViSfjXOlJyk5PqVc2fCoE1+GcZMKadIYZJGTjGe7pW3D4x0o5bXHjOysFxDjHbJpKAbgg5zjHwpq2K4scrVgyndWM4VmEDFMghimRAxRQQxTIgdMghimIEKKCGKZEGLTBCWiiDBTBDWmCGKYgYooIa06IMFQgYp0QYtMgjBTBMX9W2nqfV/zrzfxHsm/P/wDQ3dHsffq209T6v+dHv/ZW7/8AsTur2CHDbX1Pq/50yx3Zb+5E7q9iRw619T6v+dMsZ2Z95id2exP6vtvV+r/nTd87O+8xO7PYkcPtvU+rfnTrF9n/AHcHdvIn9X2/q/Vvzo95wH3cnd/InyC39X6t+dN3nA/dyd38ifIbf1fq350e8YL7uTgeRPkMHq/Vvzpu8YP7uTg+RPkUHq/Vvzo8fCfdycF7E+Rw+r9W/Om42E+7k4T2J8kh9X6t+dFVsL93JwnsT5LF6v1b86PGw33cnDJFrF4fU/nR4uG+7k4YQtovD6mjxcP93JwyfJo/D6miqlAmQkQR+H3ps9EmQnsI/D6mjnokyE9inh96OekTKSIk8PvRzUwZSezXw+9HNTDlJ7Nf/c02aALEhBTXiSwQUUboliQKJDCRMnA76+UUKEq9VUoWu3pc6TaSuyz5C/s+ddtf+PY1dI+/9FXHgJZcHB7q51SlKlN05807FiaaufCmiQdFCW6V0cJgK2JTlTtZbuxXKajow3t2AycfOtFbs2vRg5ztZef9CqpFuyF1lQ5IqxAJFWIAVOgEinRCRToBNOgEinRCasQCRTohNOgE06ATToBNMiBCnQCadAJFOiE0yATViASKdAMFWwc+Bz9a+T06jp1FOPNO/szptXVjdjbIBHeM19VoVVVpxqR5NJ+5zWrOxnX6YfPiPtXju36KhilNfqX1Wj/g1UHeNivXJRcalomEHt3+de67JocLCx3er9f6MVV3kLvn6D41i7brWjGkuur/AIHorqc9zNfTwW7S28cchjDO6yO0Y0KpJKlVOW2G21cjC06dSahNtX0VlfUtm2loc9DzxIiWcl3DFHHedowMTSSssawiRToCZZyTjSAa39xjJ1I022472Wt7bled6XNmbnWySOOQzebKhkQqkjHs1OGkdVUlFB2JbGKqjg6zk1blpzX/AEbOjS4rxqC2iWWeQJGzKqthmBL+j6IJ3paVGc5ZYrX/AIRySRQHOdn2KzCRirSNEqiKUymRBl07EJryAMnbpWhYWrmy28+asLnXMpT89weUQRReelxbvOsumUKMDKAqE3B3yf3cb4yKujhJ5G3zTtbQGbUfb88WqwwPcyqrTRLKeySZ41Vm0h2YpmNCdgXC0XhZuTUVydtbEzFmTnSyWfsGmxJ2ogI7OTSJSAVQvp0gnIxvv3dKiw9TLmt0v0JmRPKHNKX4m0oUMUrJgh/OTJCPl0XBODlNyvf3U9Wi6dvMiYuPn2wZGdZ9QVkTCxysxeQsEjVAmpnOhvNAJA3OxFOsPU2BmQdxzzYokbtMdMiNIumOVyERtLu6qhMYB2OoDBpo0J3tYGZDJedrFZ+wM/4muOMgJIVDSgGMFwukBtQwc4PwNMqM7XsS46Pmy0NwbcS/iAuvoPoLxrqeNZNOhnA3Kg5plSla9gXFcP54sZyRFPnELT5KSIpiX02DMoBx3gbin4Ul0JczLH9I1vJPMM6baKCKUTMsquzSvoCdkyajk4xgHORirXSaQLnT8D43DdxmS3fUqu0bgqyMkiekjo4DKwyNiO+lcWuZDRoohNWIBNOgEinAYFfJOrOoavDpMpjw2+HdXv8A/wAexPEwmR84O3pzRhrxtK59xBMrnwP3qdv0M+HVRc4v6PR/wShK0rFGNckDxNeWw9J1akaa6tL/AKapOyubAFfRkklZHPM24fLH5V4rH1uLiZS6cl6GyCtEzePWzS2s8aDLSQyIoOw1MhA37qXDyUasZPkmiSWhzUHLs4HCMqP2OOVZ/OHmlrbsxj1vO8K6DxFNuvZ/mat73K8r0OZi5Gu0SMtD2pNnLavGs5iCs1y8itIyMC8RV91B8Nq399pNuzt+JO9r9EtPPYXKzpP0gQGKws0UKTHd2SKuTpJVgAupsnG2Mms2DkpVZvdSDLRIp/qS+wX7MqLi8nmngjmVJFjeIJF+MOgyMtpIOKv4tHle9krNr15fsCzJsOWLqJbH8JW7G0u7aUBx5hnPmsCfSG3voyr05OevNprTYmV6Ga3JN0I41MAl1WEFq69u0UaSRyMWMoRgZI8NnAzuKujiabbd7at8t9hcrNK55QuSZNKLg8XtrpfOH+BEgVm3PXbod6WOIhpr+lr1DlZ0/JthNbtdJMgCtdSzROGBDrKxPojdSMDr41VVlGWVrYKRyq8n3K8OsE0ZltLqWaSKOXsnZJHlP4cq4w+HU9R371pVaDqSe6FsJuuUbtI4jb2wjmEc2mSG4YSRSSzFwkxlJE0RBywwfOzirI1YNu7+gLFaPhtzPeX8CIj5vOGtNKGCBOwjjdzpIyQcHGKN4qKfkyGxZ8r3QnSNox2UN9d3gn1qdazLIEjC+kHy++dtutRzja9+iJYqx8j3TWttCVVSnDLy1c6gQssxBQe0HHWm4kb+oLH0nLF5M08k1pHh7SzhEJmAYtbyAuVdCND4BZT06Zps8dyWOx5EsrmGCRbwsczO0IkZZJlhwoRZZFGHfY77++lm03oE6agiE06ATViASKcBgV8k6nULfDnw2PEfavRf+O1+HiXTfKS+q1X8mfEK8bmlKmVI8RXtMVR41GVPdGSLs7lCwTzvcPrXk+waObEuT/Svq9P+mqs/w23Ls74UmvUYyvwaEp9bfXoZoK7sZgrw8TaZHNfMMdhB20g1ZdEVQcElmAODjuGW+Fb8JhpYieSPzElKyDTme0Mywi4jMj6dK5O+tdSjOMAkbgHem7rWyuWV2QMyLlzxSGOTs5JFV+zeXSdj2aem/uFSFKclmS0vb1I2kVDzPZl40M8RaUI8YO+RJ/hnOMLq7s4z3VfHDVrN5Xpz/kXMjP4zz1bQqTFJHMySxxyoG09mryiJnY4ONJPTvxV9HB1JNXVrp29rgckaJ5ssuxE3lEfZmQxBhk5kG5QKBktjfGOm9BYarmy5XcmZC4OZ45LuCCHTJHPbyXCzK22I2C6QMb9fHbFWcBqDctGnawM2pau+ZLWKcQSzxpKSoCE75f0AT0BPcCd6kaNSUcyWgbmTwrnmK5KiHs97vych5NLFcMVkjGnzi2kkLtsDvWiWGcOe1xbl0c8cP3/a4dlLHc9AcHG25z3daiw9RdGS6Li8y2hBInjwIBck52EBOBL/AKanCnt1sS6M625yg8ovEk0RRWq2rduTtL5VHrTzdOc9wG5NXcF2Xnf6C3Pr/ny0jNsVkWRbmVowwJATSPOZgRnZtK465YU0aMnfyJcsR8326Q9pdSwxZlmiTS5lDdkxB6KDkDdhjzfGjw3fQFx99zhYw47W6iXKo43zlJPQcY/dPjRUJEubqMCMjcHcH2GiiBUyITToBNWIAQpwHP18k6s6gaNgg+FaaFR0qkai5ppiyV00batkV9RhNTipLkznNW0FW8WC3tasGAwvBnWe837WX8tjzldITfv0Hxrn9vV7KNJfN/wPQj1KtefRoOd/SBw+W4sJI4E7STXA4QEKWEcyOwBYgZwp610ez6sKddSm7KzX0K6iujmLjgd1JPInkzqk/Ebe97YtHpjRFQsjgNq1grp2BG/WuhGvRjBPMrqDjbdu+v1+hU4u5r/pM4HPcJE1mmqTMsEm6qVguIysj+cR0IXbrvVXZ9aFNyVTRaP1T0GmtjJu+UplvJkWGSSCaSyZGSVY4UW2RVYyjOssugFQAc1pjiYOmm2k1m6a67dBcuo2Tly5HD5EWDVKeKm5CZQFovKQ4YtqwPNHQnNMq9PjJuWmW3rawMrsKg4TfKzzLBKguOIyzPHG0HlCQtDpUh2JVCWG5U5xT8Sjyvyjpzte5LMfyHy1c28tiZoightbyOQ6lIV5boug2bfK75+3SpiK1OSnlfVfsFJ3RY41wi7/AFi0lrA6iSa2Z5NcT2ssaY1tNFJ5ySKMgFB4b1KU4cK0nv8ANfIDTuKtOBXQmjVoGCxcXku+01RlWhlWXz1GrVtlcgjPne/DurBpu/6beoLMXy/yzdRx2AeEgwpxISech0mdnMXRt9QI6eO+KedWDctedvoSxkrytfRwaBas7S8I8jOl4h2cwkdsPltxgjcZ61bxable/wCq4LOxofqC/ikupIoG/E/VIBUwtIUt4NNwYhIdKup2BOPEeNRTg0lff6ksM4fy/dxJA/k8jGPjE90yGSNpTBLGwWQsXwxy2++c52pnUi769CWIg4BeQNFKLZ5dL8VRo0aLWBdyaoZBqcAqQN98gd1HPF9dgFZeSrxILiPstTNweC1Qhkw0yyFmjBJHTPU4G1Mqkd+pLHpPAJZ/Oimh7NIkgWKTUG7X8IazpHo6W83frVbtzQTYFREJp0AmrEAIU4Dn6+SdWdQIVbEBqWD5T3bV77sKvxcIk+cdP+fQw1laRZrslRl3D5Yn4D4V4bH1+NiZS6cl8kbaatFA1niMTVqATViASKdECqxCk06ISKdAJqxEJFOgE06ASKdEJp0AmnQCadACp0QkUyASKdAJFOiE0yATViAEKcBg6D4H5V8o4NS/5X7M6eZEhT4H5VZGlU8L9mC6GRsw6ZFbqFTE0b8PMr7X/wCCSUXzD7V/Fq1rGY7rKX36C5YeQIU+BrOqU9n7DXQWk+FWqnPZ+wLonSatVOez9gXRIFOqctmC6JAqxQls/Yl0FinUJbAufYqxQlsS5IFMoS2BdBYp1GWwLnwFOoy2BcLFOovYlyQKdRewLk4p1F7AuTinSZLk4p0mAmmSYCRTpMhNOkwE0yITTpAJp0AkU6Acp/1W/wDDX5n8q4HxqfgXudn4XHxP2JHNT/w1+Z/Kj8Zn4F7k+Fw8T9iRzS38NfmfypvjE/AvcHwyPiYQ5nb+GvzNH4vPwr3/AKB8Nj4ghzM38NfmaK7Wl4V7/wBA+HR8TJHMjeovzNN8Vl4V7/0D4dHxMIcxN6i/M0V2pLwr3/oHw+PiCHMDeovzNH4nLw/UHcI+Ikcfb1F+Zo/EpeH6g7hHxBDjreoPmab4jLw/UHcV4iRxtvUHzNH4hLwg7lHcIcab1R8zR7/Lwk7mtwhxhvVHzNHv0vCDua3CHFz6o+Zo99l4Qd0W5I4qfVH1o98lsDuq3CHEz6oo97ewO7LcIcSPqij3t7A7styRxA+Apu8vYHd1uEL4+Ao94ewOAtwhenwFHvD2BwFuELo+FHjPYXhIIXJ8KKqvYHDJE/spuIDIEJfZTZwZQg9HMCwQNMmCx5mep+NeGfM9abXAOELOrF2YaSBhcd4z3iun2fgYYiMnJtWfQ5+NxcqDSilqbK8sw+Ln4j8q6a7Jobv3MD7Sq7IluWou4uPiPyqPsmj0bIu0avkZ1/wBkGYzrA6jo396yV+zZ01mg7r6mqjj4zdpqzMla5yNzDFOhRi0yFDFMKGtMBhCmQrDFMAMUyFYa0yFYYpkKwxTChinQAxTIUMUwoa0wrGCnFDFMhWEKdCjFphGMWnQoxadCnmZ6n4/evDvmetOr5N9CT/WP9teg7F/JP5/wcXtX88fkaPHbtoodSHB1AbjPX31tx9adKjmg9boy4OlGpVyy5WMK25ilB88hx3jAB+BFcml2nWi7y1R0anZ9Jr8OjOsikDKGHQgEe4jNehjJSipLqcWUXFtPoclxy3CTHHRsMPj1+orz2OpqFZ25PU7eDqOdJX6aHO8yo/k0jRyvE0aPIDHgE6VOFOQdqTDNKok0nceunkbTtY5yC9uI14cyyyTNc9o7pIwVT+zhgmoLsoOT0Jrc4U5OqmklHb5mTNOOR3bv/wsNz8OzQrEupoGndXkC7JIU7OM6fPclWIG3SgsDq1fS6XLy67IPetFp0ub/F+P9jbxTJGZO2eFFUnSfxumTg+IqilRzzcW+V/oW1KuWKlbnb6lMc0SdkxMMavHO8MuuULCmhdQbWRltWQAAM5NXd3jmWvNX5FXGlblyZSXmWeae1aNdEU1pcSsmsZygGps6Duvd457sVbwIxjJN6pordWTkn0aBi577KCLzNZFrHcSdrKBKyuxUJH5v4kmxPQbCmeGvJ/O2i2Bx7JfIvy87MJCBADEt5HaF+087VKoKME09N996VYdW562uF13fl1saHJF/PMtx5Rg6LmVFIbVjS2DH6I81dsHvz3VK0YprLsSlJu9zOh58cwRStbpGJ5exhMkwVCylxI8jafMRdA36kmrO7q7V+RXxXbkT/8AkAsIuzgXXIsrfiyiONnikKGKKQrh3bGoZxsRTKha92TivTQtXPOzpNKvk34cE9tDK5kGoeUhdJVAuCQWwd8VFSVlruB1HfkWLfnMtMo7ECB7me0jk1+eZYFYksmnAQ6WAOSfZR4WnPUHEdytZ/pBYxpLNbaI5LOa7j0ya2IgIDIw0jGcjHWm4S6PqLxLlL/rO5hubiS4jwqWdrIsCyaokM8mO1Z9GVABGo4OMGrMitoJmdzueWuKNcwmR0RMOyq0cizRSKMYljdf3TnoQDt0pGrMZO5riiiMatMIw1p0KMWnQrPMz1Px+9eHfM9adXyb6En+sfavQdi/kn8/4OL2r+ePyLfNAzb7b+cvStPaaboaboo7PaVbXZnM2tlJIcIp9+MAe0k1wqWHqVXaMWderXp01eTO5t4tCKvqqB8hivVU4ZIKK6Kx52cs0nLc5bmGYNOQP3QF+PU/euF2hNSr2XRWOxgY2pX3Mi9thLE8ZOBIjISOoDDGRWanJwkpLoaZxzRa3KEfLyjyTz2/Y1ZV2Hn6ouzy3htvtV/eH+PT8xRwF+HX8pRh5KCKvZXEsbCF4GdQuoxvIZNvUcEnDCr3jHJvNHqn6oq7tbky5zbwuSW3hjh1MUuLdi2RqCo28hLdSOvtoYapGM3KXVP6hr024JLdApygAVft3MqzyzNIUQhjMmhhoOwwoGD3U3eeltLJW+QvA63Gwcoqot9Mzg28U0OSqnWk3pavA+0UXiL5rrnr7A4FrWfIXFyWEVFiuZo8W6WzsgUO0cbllKt1jfcjI7jT95u22urfuLwPPpYsy8nRsX/Ffz72K96A4aIYCe0Hx61FiHt0sB0Fv1uanA+D+TNMVkZ1mlaYIwUaGcksAw3I6dfClnPNbTkGMMt9eZnx8mqttbwpM6tazNPFLpUnUzOSrodivnkY9lW8b8TbXNWK3SVkiLzkwyRdk13OytG8col0yq+t9ZdVbaNxnCkdAAKaNazvYDpaWuZ9nyXI91ddo8kduZ7N0XzG7ZbaNdOT1XDLv41ZxVlWmupWqbuzZt+TEWUN2zmJZ5rmOHSuFmnUqx19So1MQPb1ocXTkHh6gx8hxdlFE0khWK0ntOgBZJzux8GGBim4uovDJt+R2Vnc3s/avFBD2iqiYW3YMgwvpKQMMp6gmm4nkDIbXK/L62SShXLtNM88h0qi63ABCIuyrsNqjlcijY2xRRBi0wjGLToUYtOhWeZnqfea8O+Z61HV8m+hJ/rH2r0HYv5J/P8Ag4vav54/I33cDckD37V2G0uZzEm+QuS8jHV1HxFJKvTiruS9x1SqPlF+xlX/ADAoBEXnH1u4fnXPxHaUErUtXv0NlHASbvU0W3U50tk5O5JyT41xrtu7OtZJWRh858Rlt7UyQbN2kS6vN2DSKDswOc50+zVnurXg6UKlS0tmZsTOUIXiA/NemUq0DBEnjtpJNanTLIoOAuPOUEgZyPdViwl43zc02vkivvNna3VL1L3GuONBLHEkJmeVZGUBwgHZAEgkj20tGipxcm7W/karVcZKKV7lC75zCWyXKwExNEJmLOqYycdmgIPaOCDttt31dHCNzcL6p25FUsTaKkloFLzN2U0/myy/tFtAiFkABnjBXRtsPHUTvTKhmjHktG/ZiutZvrqijxLmaebsEgV4GN89rOFdCxaIZKK7LjBznVjux31ZChCOa7vpcSdWUrJb2NiLm9ZBFpjZTPLdQqdQOlrZWJY7bg42FJ3ez58rP3G41/W4fCePtHwiO7uNUrCBXfGAWJOPcO7fuozp3rOC0BGdqWZlXinM1z2cLRQ6C11HESskckcisAQI5Cu4bJBbAKlashRhdpvoJKrKydg7XmtkcxiOad5by5hRXeNQhhQNpDBQBHjOM5PvpnST1vayQvEa9w7Ln7WIy1s6LLBcTITIpybYfiJgDYdwbv8AAUXQt1+2RVr9AeZecGFpN2AaKTyGO8STKtp7SRV0YI3O/WmhSWbXXWws6l0al5zaYJ4opIDoklhgWQyKGZ5VyHWHGTGDsWyN+7FBU7q9yOdnYxuGcz3DNH5SZEzxOSBTG0WCqhyYpAE3RQvUbnPXarXBLlsJmfU0YP0hqYzK1s6xtb3NzA2tSZUtfSDLj8MnqN22qcPpcmc1+XOaDdTNE8DQnyeG5TLrJqimzpzpHmnY7b1HGwFK50wqIIa04jGLTIUYtOhWeZnqfea8O+Z61HV8m+hJ/rH2r0HYv5J/P+Di9q/nj8i3zT/l/wDyWtHan+v6op7O/wA3ozkAK84juBinQowU6FZQ4/wvyq3aLVoyUYNjVgo4cbd4ytaMPV4U1Lnz+pTWp8SOUzTyqzSlmmzG88dzIgTBM0agea2rzUJAOME+2tKxSy2S1SaXyZQ8O2730vf1Gcw8NnlvLZ4DoCR3CtKQHVS4AAK5BOd6lCpCNKSl5aArQlKcXErS8i/hiNJsL5KLVtUYdgAxbXGdQ0EknPXIq1YzW7XW4jwulr9LF+XlMNIz9qfOuLW4xp77ZAujr34691KsTZJW6Ne5Hh7u9+qfsHDymBIr9qdr+W9xp75Vx2fXoPGj3jS1v05ScHXn1uJsuTCkkZ7fKRTXEsaaAD+0oysGfVvgttsKd4lNcuaS9rCKhZ3vv9TYs+CGOwW1jlZSkYRZQozt3lTkEHoR4E0jqZqmdoZQtDKZkfJZEbaZkSVrmK6Bji0wK8QwAsOrYHqfO3NXd4TfLS1irgac+tyzbcnhZ0l7UkpdXFzjTjJuI9BTrsBuc0XWumrdEvYnD1AtuRlVYFMxIhiu4shQCwu+p67afrTce93bb6A4Qs8hu8TpNc6i9otmCsYUKiSBlbGo5bAwf+OlNxlfRdbicJ25lqbkotcGTtwFN1b3eOzBk1wADs+01f4eBkLjYnvoqrpyI6etw4+Sj2gJnzGt614qaMHLq4eMtq3B1DfHdTKppy6AyCLf9HpEXYtclo0trm2tx2YDIt16TSNq/EI6DAWm4nWwuQ1I+U3RmeC5Mchs7e0VwgJXsGz2mCcHIyMd2aOdMXKdYKCGDWnQjGLToUYtMhWeZnqfea8O+Z63odNypdIiSa2VcsCMkDurudk1oU4SzNLXr8jkdpU5zlHKr6FnmO8R4MK6sdS7AgmtHaVanOjaMk9UVYGlONW8k1ozmBXBOwEKZCjBToVhCmQBgp0AMUUIGKYDCFOKw1oisNadAYYooVhimQrDFOhQxTIAYpkKGKYVhrToVjBTChrTIRhinQGGtOhGMWnQoxaZCs408szfyf1f2rzXwjEX6e/9Hd+JUfP2JHLU38nz/tR+E4jy9/6J8So+fsSOXJv5Pn/am+FYjy9/6B8Ro+YQ5dm/k+f9qPwuv5e/9A+IUfMIcvy/yfP+1MuzK/l7/wBA+IUvMIcAl/l+f9qPw2v5e/8AQO/0vMIcBl/l+dMuzq3l7i9+peYQ4HL/AC/OmXZ1byB36l5hjgsn8vzo/D63kDvtLzJHBpP5fnR7hV8gd8p+YQ4RJ/L86buNXyB3yn5+wQ4TJ/L86PcavkDvdPzCHCpP5fnR7lU8gPFUwhwt/wCX50e51PIXvMAhw1/Z86bulTyB3mAQ4c/s+dMsLUB3iAQsH9nzo92mDvEAhYt7KPd5i8eIYs29lNwJg48SRaN7KKoyBxohi2b2UyoyBxYhC3PspuFIXiIIRGjw2DOghGabIxcyDCUyiwXDAprAPCjzLd5P7TN1P758a5TrT3PoXw7C2X/px9iynG77+Lc/N6nFq7speCwXgj9Bg4/djYzzA+BYg/I0jrVF1YvccK+UI+wxeP3X/wDRL/UaHGqeJiPA4b/217FiPjN2dxLOfaCxFHi1d2VywmFXOMfoM/XN0Os0w95I+9Ti1N2L3TDPlCP0DXjdx/Gk/qNDjVPEwPB4fwL2GLxm4/jSf1Gjxqm7F7pQ8C9hi8Yn/jSf1Gjxqm4jwlDwL2GLxef+LJ/UaPGqbivC0fAvYYOLT/xZP6jU409xO60fChi8Vm/iv8zR4s9xe7UfChi8Tm/iv8zR4s9xXhqXhQxeJS/xH+Zo8We4jw9LwoYvEZf4j/M0eLPcV4el4UNW/l/iP86PEnuK6FPwoYt9J67fOjxJ7iuhT8KGLeSeu3zoqpLcR0aew1bt/Xb503EluI6UNhi3T+s3zo55biulDYaty/rH502eW4rpx2GLO3rGipPcRwjsNWZvE02ZiOEdhqSHxNNdiuKGqxpkxGkNU0wjPzu/U+8/euOz6auSP0PB6K+4fauyuR8xl+ZnlHPv/cJf9Mf+wVysV/lfoez7H/04+v7sxErOb2erci/5GP3v/vNdbC/4keN7W/2pen7GX+kfpB75PstUY3lH1NnYnOfp/JxbyqoyzBR4sQPvWFJvkducox1k7BRXKNjS6HJwMMDkgZIGPZRyyXQr4kHyaLa0CMYtERjVoiB6wOpA2J3ONh1PuphG0MhkDAMpDKRkEHII8QR1otNOzFumroetQRjImB6EHu2338KYS4dtMrjUjBlOd1II2ODuPbTWa5iXT5FhagGNWmRWxq0yEY5aKFYTTKpAZgCx0qCQMnrgeJpkVtj9QG5OAOpPSmQjHRsCMjcHvFMIw4J1YkKysVOlgCCVPg2Oh9lMIy0tOitjVp0Iz88P1b3n71xn1Ppq5I/Q8Hor7h9q7K5HzGX5meUc+/8AcJfdH/sFcrFf5Wez7I/04+v7sxErOb2erci/5GP3v/vNdbC/4keO7W/2pen7GX+kbpB75PstUY39Pqa+xOc/T+Tz7jcCtbya1VtKOy5GcMFOCM9DWSjJqasdTGQjKlLMr2TMKO1Gnh4jPZFxIxdAurV2Ay24wTt1Na3LWpm1tb9zlcJZcOofhbvqv/iLj4xcyKgWQhltnlLDs1yyylQ0hfbQABnG+9NwqabbXVL6FaxNecUlL9LfRa3a1/o6Ljt9IltCyNod5IFZlwQNfpYzkYqilCLm1bf6G3E1JqlFp2baXuUBxCXBh7aVmFzLGrIsfayIiBvSbCIBnc47sVaoR/NboZXVqWyZm3ma0td6X58hFvLJLLaSPI2prO5J2XBKbEY0/vbZ922KZpRUkl1RUpSnKE2/0vb71FwcVuTDGIX0dnZxTbdlHFrdyCZdX7m2MLjrTSpxUnfq39oVVamVKL5RT6fUuzcXuRIziZgF4hDb9lhCmiVVLAnGTju3oKnCy06XJKrUu3m/Vbp1N3kKAqLjMjP+1SrhtPVW3fzQN2zv3bbYqus7206F2GVs2vVnPW3ErgWcTpIyIq3TyeTrD2ilJ2CyvE2NUQA304J8avyxzexl4k8iadlry+f7HX8e4g/k1t2Mmk3MtvGZlUZCyDJZVbIBI6ZzjNUwSzO65F9WTUVZ87amVNfTl4rdbwnC3rtPGE1kwadETll06l1HVgb4q1RVr5diiUnpHNuZcvMl5JC8onaPs+HQXWlFTDSlyrZyCQpHUCnUIp2t1sVOpNq9+ly9d8au4muI/KXOJuG6ZGVMoLontVA0409MZ8OtBKLtpuFykr67DHvJTcQRyyNN5NxZo0kcKGZfJS4DaQASCSNhRsumxW229dxNrxK8uLR2lmkCXFjcTMGaDIKMCBAijWIsZRtQJ3G4prJPQF5Nakji15Goit55ALaxtp1ZjbpGWmOcXDOBmIDzBpwdtyetGyFzPkW4OKy2s93cq2mJeLIt0owQYpbcDOcdz6eh76Nhbs9B5Fmmk4fBJdMXllTtWJAGBISyJgAdFKj4VAnRLTIVn54fqfefvXGZ9NXJH6Hg9FfcPtXZXI+ZS/Mzyjn3/uEnuj/+sVysV/lZ7Lsj/Tj6/uzESs5vZ6tyL/kY/e/+811sL/iR47tb/al6fsZf6RukHvk+y1Rjf0+pr7E5z9P5OMaMMpVhkEEEHoQeorAm07o7k0pKzISyj/D8xfwsiP8AkyNJx8NqbPLXz5lHCp/h0/Ly8gDwS3ZVUwoQmdIx0ycke4nfFWKrUve5S8LRaScVZchvF+Fi4jVCQoWRHIxqBCH0cZGx6VKdRwdwYigqsVHZp+wxeB2+hU7FNKsXUb7M3U+3NHizve4ndqWVRy8h36ngwg7JMRZ7MY9AN1C+AqcSWuvMHAp6acuQTcBtm0BoYz2YCpt6Kg5C+0Z3waZVJ7iPD09Pw8iz+qYTnMSHMgmO3WVfRk/1ChnluB0obdb+pYsLOJGd4VQNI2ZGX95hnc+3c0XKT0YsYRTbj1FPy5asqq0EZVNWkYO2s6nHXcE7kHanVSW5U6NNq1jRu7COWPs5UVk2809Bp9HGOhGBjFRSa1QZRUlZiJOXLVo0jaCMpGWKLgjSX9Mgg537/HvplOV73KnSha1i03BLdtWqGM641hYY2MSnKx49UeFMpMV047FbjfK0VwhUBYy0lu8jadXaJbnzY2BI2xkfHvpozaKp00/vY0bPgNtGqLHCiiOQyxgA+bIwwXGe/BxUzMGRIOy5dtYzIY4I1MoZZMD0lYksuD0Ukk4GBT5mJkRC8oWOIx5LFiL/AAxg4A168dfOGrfBzvTKTEcERx7lRLiGSGMrAtxIHuiI9bSgY6EsNDbDzt/dTJiOJ0sEYUBVGAoAA8ABgCihSwtOhD88P1b3n/muMz6cuh+g+HTB4Y3HRkRh7ioNdiLukz5nWi4VJRfRv9zzH9IUJW+LHo6IR8BpP2rmYtWqeh6zsWebCJbN/XU59aynTZ61ybCVsos94LfBmJH0IrsYZWpI8X2nNSxU7fL2Rh/pFl86FfAO3z0gfY1mxr1SOh2JF2nL5fycBxu7aKNChwTNEh2B81mwRvWajFSbvszo4yrKnGLj1kl6Nme/E5jMI1kC6ruSEHSpwgiDDu65zvV6pQUbtdL/AFMMsRVdTIn+trl0tcDhnFLiZoEEoUss5dtCknspMDA7iRt8aadOnFSdtvqiulXr1HCObnmvpsxljxi6ca16SJcFRJ2aRqyZ7PQdWphtg576kqdNeltxYYitLXdPnZLTl5krxqcJp7VhJ29vGRLGqyIJchsgeayk7gjuo8KN720s+QvHqqNr63itVqr/AEH2vFbh3Fv2ulhdXEJm0LqKQpqHmkaQSTvt3VOHBLNbonb5hVarJ8O/6mr22VyrBzDdSxBlkEZFnNMxCKdTwyMuRnoCFFO6UIvl1t7lKxFWcbp2/C37F4ceuO0hZ37ONxbYZUDwkyAa0lIy8bknboKCpws0luF1qmZNvTTpprvsIt+OyW0YkyqwmXiCOoRVHaRhmhbYdSVIPiaZ01J262Qiqygr9Ly/otfru97UqCSYFtO0AWIIxlAaUyM5BXY4UL3ihkhb53Jxat7bWPQkYHp7v7VnNY5aKEY1KcVjVolbGrTCMatMhGOWmEY5KYRjlp0VsatOhD88nqfefvXHfM+mdEetfo44ystsIScSQjTjxj/dYfb4VvwtRSjl6o8X25hJUq7qr8sv36o1uYuX47tAHJV1zocYyM9QfEHA2qyrRjUWpiwWOqYWTcdU+aZg2P6P1VwZZS6j91V059hJJ2rPHBK+rOlV7dk42hCz3udoSqJk4VVHuAAH2rbokcGzk92zyvmDiXlFwzj0dlT/AEjv+O5+NcevU4k7nscFh+BRUHz5v5mXdWiSoUkGVJB7xuDkEEdDSQm4O6HrUoVY5ZrQG34TChUqgBVzINzs5XSW69cUzrTfUpWGpR5Lrf1HWnCoo2VkTBTWFOTsHOW7+80XVlJasEcPTg00uV/rzPouBW4LHsx54ZSDkrh93AUnCg9+Kbiz3K1haSbduf8APMTd8sxsipH5v4sUjlizs6x58zUTnoSB4U8a7Tu9mUVMHBxSjpqn7dC7/wBP2/ZiPs8KrlwQzBg7ek2sHOT76HFne9xnhqeXLbzLCcDgAwI1A7IwYGQOybqmM++pxJb9bg4FPbpb0Pl5dttat2QyujAy2n8P/DLLnDEYGCaPFla1yt4endOxYfgFu0XZNEDGZDKVJPpkkls59pqKpK9wSowas11uOueBW8solkjDONBzkgMUOULqDhsHpmmU5JWQsqUHLM0XrGySIMI1065Glbqcu5yzb+JoOTfMiio8i8tQVjUpxWNWiVsatMhGNWmQjHLTCMclMIxy06K2OWnQjPzwep95+9cZn0zoi3ZXLxuHjYoy9GHUf++FBScXdFNWnCpFxmrp9DtuH/pDlUATRLIfWU6CfhgitUcY1+ZXPP1+wabd6crfPUvP+kPbzbc5/mfb6LTPHLpEoXYOutT6GDxfmOa52chU9Rdh8T1NZqledTnyOjhsBRw+sdXu/wCDNWqTUxy1BGNWoKxq0RGNWiIxi0RRq0RGMWiIxq0RGNWiKxq0wjGrREY5aZCsatERjVpkIxq0yEY1KZFbHLTCMclMhGOWnRWxy06EZ4GYRk7d58fGuOz6MpuyGpCPD70LCObHpCPChZFbmxyxDwoWQjkxqRDwqWQjkxyxDwqWQjkxqxCpZCXYxYxRshW2NWMVLIRtjVjFGwrbDCCiI2xqoKgrbGKgoiXYxUFMK2xqIKIrbGqgoiNsaqCmQjbGqoooVjFWiINVaYRjVWihGMApkIxyCmFY1BToRjVpitjlp0I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6" name="Picture 4" descr="http://www.danintranet.org/media/adimg/1742.jpg"/>
          <p:cNvPicPr>
            <a:picLocks noChangeAspect="1" noChangeArrowheads="1"/>
          </p:cNvPicPr>
          <p:nvPr/>
        </p:nvPicPr>
        <p:blipFill>
          <a:blip r:embed="rId2" cstate="print"/>
          <a:srcRect/>
          <a:stretch>
            <a:fillRect/>
          </a:stretch>
        </p:blipFill>
        <p:spPr bwMode="auto">
          <a:xfrm>
            <a:off x="1295400" y="1981200"/>
            <a:ext cx="5867400" cy="37338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http://www.medicinescomplete.com/mc/bnfc/current/images/bnfc_adv_life_support.png"/>
          <p:cNvPicPr>
            <a:picLocks noChangeAspect="1" noChangeArrowheads="1"/>
          </p:cNvPicPr>
          <p:nvPr/>
        </p:nvPicPr>
        <p:blipFill>
          <a:blip r:embed="rId2" cstate="print"/>
          <a:srcRect/>
          <a:stretch>
            <a:fillRect/>
          </a:stretch>
        </p:blipFill>
        <p:spPr bwMode="auto">
          <a:xfrm>
            <a:off x="0" y="0"/>
            <a:ext cx="838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summitmedicalgroup.com/media/db/relayhealth-images/heimbaby_2.jpg"/>
          <p:cNvPicPr>
            <a:picLocks noChangeAspect="1" noChangeArrowheads="1"/>
          </p:cNvPicPr>
          <p:nvPr/>
        </p:nvPicPr>
        <p:blipFill>
          <a:blip r:embed="rId2" cstate="print"/>
          <a:srcRect/>
          <a:stretch>
            <a:fillRect/>
          </a:stretch>
        </p:blipFill>
        <p:spPr bwMode="auto">
          <a:xfrm>
            <a:off x="0" y="260648"/>
            <a:ext cx="8934364" cy="61926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US" dirty="0" smtClean="0"/>
              <a:t>F.B inhalation</a:t>
            </a:r>
            <a:endParaRPr lang="en-US" dirty="0"/>
          </a:p>
        </p:txBody>
      </p:sp>
      <p:pic>
        <p:nvPicPr>
          <p:cNvPr id="55298" name="Picture 2" descr="http://projectpulse.tripod.com/cprfiles/13chokingchild.jpg"/>
          <p:cNvPicPr>
            <a:picLocks noChangeAspect="1" noChangeArrowheads="1"/>
          </p:cNvPicPr>
          <p:nvPr/>
        </p:nvPicPr>
        <p:blipFill>
          <a:blip r:embed="rId2" cstate="print"/>
          <a:srcRect/>
          <a:stretch>
            <a:fillRect/>
          </a:stretch>
        </p:blipFill>
        <p:spPr bwMode="auto">
          <a:xfrm>
            <a:off x="4876799" y="1219200"/>
            <a:ext cx="3473823" cy="2619376"/>
          </a:xfrm>
          <a:prstGeom prst="rect">
            <a:avLst/>
          </a:prstGeom>
          <a:noFill/>
        </p:spPr>
      </p:pic>
      <p:pic>
        <p:nvPicPr>
          <p:cNvPr id="55300" name="Picture 4" descr="http://www.dartmouth.edu/%7Edmsheart/images/heim.GIF"/>
          <p:cNvPicPr>
            <a:picLocks noChangeAspect="1" noChangeArrowheads="1"/>
          </p:cNvPicPr>
          <p:nvPr/>
        </p:nvPicPr>
        <p:blipFill>
          <a:blip r:embed="rId3" cstate="print"/>
          <a:srcRect/>
          <a:stretch>
            <a:fillRect/>
          </a:stretch>
        </p:blipFill>
        <p:spPr bwMode="auto">
          <a:xfrm>
            <a:off x="4876800" y="4419600"/>
            <a:ext cx="3276600" cy="2127516"/>
          </a:xfrm>
          <a:prstGeom prst="rect">
            <a:avLst/>
          </a:prstGeom>
          <a:noFill/>
        </p:spPr>
      </p:pic>
      <p:pic>
        <p:nvPicPr>
          <p:cNvPr id="55302" name="Picture 6" descr="http://www.child-matters.co.uk/wp-content/uploads/2011/06/Baby-Back-Slap-200x300.jpg"/>
          <p:cNvPicPr>
            <a:picLocks noChangeAspect="1" noChangeArrowheads="1"/>
          </p:cNvPicPr>
          <p:nvPr/>
        </p:nvPicPr>
        <p:blipFill>
          <a:blip r:embed="rId4" cstate="print"/>
          <a:srcRect/>
          <a:stretch>
            <a:fillRect/>
          </a:stretch>
        </p:blipFill>
        <p:spPr bwMode="auto">
          <a:xfrm>
            <a:off x="2339752" y="1340768"/>
            <a:ext cx="1905000" cy="2137420"/>
          </a:xfrm>
          <a:prstGeom prst="rect">
            <a:avLst/>
          </a:prstGeom>
          <a:noFill/>
        </p:spPr>
      </p:pic>
      <p:pic>
        <p:nvPicPr>
          <p:cNvPr id="55304" name="Picture 8" descr="http://scubabutch.com/wp-content/uploads/2011/03/EFRCFC.bmp"/>
          <p:cNvPicPr>
            <a:picLocks noChangeAspect="1" noChangeArrowheads="1"/>
          </p:cNvPicPr>
          <p:nvPr/>
        </p:nvPicPr>
        <p:blipFill>
          <a:blip r:embed="rId5" cstate="print"/>
          <a:srcRect/>
          <a:stretch>
            <a:fillRect/>
          </a:stretch>
        </p:blipFill>
        <p:spPr bwMode="auto">
          <a:xfrm>
            <a:off x="179512" y="1196752"/>
            <a:ext cx="1905000" cy="1743076"/>
          </a:xfrm>
          <a:prstGeom prst="rect">
            <a:avLst/>
          </a:prstGeom>
          <a:noFill/>
        </p:spPr>
      </p:pic>
      <p:pic>
        <p:nvPicPr>
          <p:cNvPr id="3074" name="Picture 2" descr="http://www.walgreens.com/library/graphics/images/en/18156.jpg"/>
          <p:cNvPicPr>
            <a:picLocks noChangeAspect="1" noChangeArrowheads="1"/>
          </p:cNvPicPr>
          <p:nvPr/>
        </p:nvPicPr>
        <p:blipFill>
          <a:blip r:embed="rId6" cstate="print"/>
          <a:srcRect/>
          <a:stretch>
            <a:fillRect/>
          </a:stretch>
        </p:blipFill>
        <p:spPr bwMode="auto">
          <a:xfrm>
            <a:off x="0" y="3809999"/>
            <a:ext cx="3810000" cy="30480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Chocking child</a:t>
            </a:r>
            <a:endParaRPr lang="en-US" dirty="0"/>
          </a:p>
        </p:txBody>
      </p:sp>
      <p:pic>
        <p:nvPicPr>
          <p:cNvPr id="31746" name="Picture 2" descr="https://encrypted-tbn1.gstatic.com/images?q=tbn:ANd9GcRYfOG7JxaqHWrU4f70WD19Py4fmgSP7yI6lboQQZi0Fb3ih6iSLA"/>
          <p:cNvPicPr>
            <a:picLocks noChangeAspect="1" noChangeArrowheads="1"/>
          </p:cNvPicPr>
          <p:nvPr/>
        </p:nvPicPr>
        <p:blipFill>
          <a:blip r:embed="rId2" cstate="print"/>
          <a:srcRect/>
          <a:stretch>
            <a:fillRect/>
          </a:stretch>
        </p:blipFill>
        <p:spPr bwMode="auto">
          <a:xfrm>
            <a:off x="467544" y="1700808"/>
            <a:ext cx="2809875" cy="3743325"/>
          </a:xfrm>
          <a:prstGeom prst="rect">
            <a:avLst/>
          </a:prstGeom>
          <a:noFill/>
        </p:spPr>
      </p:pic>
      <p:pic>
        <p:nvPicPr>
          <p:cNvPr id="31748" name="Picture 4" descr="https://encrypted-tbn3.gstatic.com/images?q=tbn:ANd9GcSIGtprP86JRzR23Vn42WrKle0sKoYJM2BdR90fBFUGz6X9nGbfEA"/>
          <p:cNvPicPr>
            <a:picLocks noChangeAspect="1" noChangeArrowheads="1"/>
          </p:cNvPicPr>
          <p:nvPr/>
        </p:nvPicPr>
        <p:blipFill>
          <a:blip r:embed="rId3" cstate="print"/>
          <a:srcRect/>
          <a:stretch>
            <a:fillRect/>
          </a:stretch>
        </p:blipFill>
        <p:spPr bwMode="auto">
          <a:xfrm>
            <a:off x="4860032" y="1700808"/>
            <a:ext cx="2809875" cy="37433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 inhalation</a:t>
            </a:r>
            <a:endParaRPr lang="en-US" dirty="0"/>
          </a:p>
        </p:txBody>
      </p:sp>
      <p:pic>
        <p:nvPicPr>
          <p:cNvPr id="32770" name="Picture 2" descr="http://www.nlm.nih.gov/medlineplus/ency/images/ency/fullsize/18154.jpg"/>
          <p:cNvPicPr>
            <a:picLocks noChangeAspect="1" noChangeArrowheads="1"/>
          </p:cNvPicPr>
          <p:nvPr/>
        </p:nvPicPr>
        <p:blipFill>
          <a:blip r:embed="rId2" cstate="print"/>
          <a:srcRect/>
          <a:stretch>
            <a:fillRect/>
          </a:stretch>
        </p:blipFill>
        <p:spPr bwMode="auto">
          <a:xfrm>
            <a:off x="179512" y="2897560"/>
            <a:ext cx="3810000" cy="3960440"/>
          </a:xfrm>
          <a:prstGeom prst="rect">
            <a:avLst/>
          </a:prstGeom>
          <a:noFill/>
        </p:spPr>
      </p:pic>
      <p:pic>
        <p:nvPicPr>
          <p:cNvPr id="32772" name="Picture 4" descr="http://www.doctortipster.com/wp-content/uploads/2011/07/heimlich-maneuver-on-oneself.jpg"/>
          <p:cNvPicPr>
            <a:picLocks noChangeAspect="1" noChangeArrowheads="1"/>
          </p:cNvPicPr>
          <p:nvPr/>
        </p:nvPicPr>
        <p:blipFill>
          <a:blip r:embed="rId3" cstate="print"/>
          <a:srcRect/>
          <a:stretch>
            <a:fillRect/>
          </a:stretch>
        </p:blipFill>
        <p:spPr bwMode="auto">
          <a:xfrm>
            <a:off x="4932040" y="2204864"/>
            <a:ext cx="3819525" cy="3702546"/>
          </a:xfrm>
          <a:prstGeom prst="rect">
            <a:avLst/>
          </a:prstGeom>
          <a:noFill/>
        </p:spPr>
      </p:pic>
      <p:pic>
        <p:nvPicPr>
          <p:cNvPr id="32774" name="Picture 6" descr="https://encrypted-tbn3.gstatic.com/images?q=tbn:ANd9GcQdrWnuTYdmTxEb-W05W-C8OpQ06Jv_0AmBKBiG7QKKaus3apkbuA"/>
          <p:cNvPicPr>
            <a:picLocks noChangeAspect="1" noChangeArrowheads="1"/>
          </p:cNvPicPr>
          <p:nvPr/>
        </p:nvPicPr>
        <p:blipFill>
          <a:blip r:embed="rId4" cstate="print"/>
          <a:srcRect/>
          <a:stretch>
            <a:fillRect/>
          </a:stretch>
        </p:blipFill>
        <p:spPr bwMode="auto">
          <a:xfrm>
            <a:off x="539552" y="476672"/>
            <a:ext cx="2066925" cy="22098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err="1" smtClean="0"/>
              <a:t>canulation</a:t>
            </a:r>
            <a:endParaRPr lang="en-US" dirty="0"/>
          </a:p>
        </p:txBody>
      </p:sp>
      <p:pic>
        <p:nvPicPr>
          <p:cNvPr id="58370" name="Picture 2" descr="http://media.tumblr.com/tumblr_mabfjmP8Vs1qhi67a.jpg"/>
          <p:cNvPicPr>
            <a:picLocks noChangeAspect="1" noChangeArrowheads="1"/>
          </p:cNvPicPr>
          <p:nvPr/>
        </p:nvPicPr>
        <p:blipFill>
          <a:blip r:embed="rId2" cstate="print"/>
          <a:srcRect/>
          <a:stretch>
            <a:fillRect/>
          </a:stretch>
        </p:blipFill>
        <p:spPr bwMode="auto">
          <a:xfrm>
            <a:off x="539552" y="1844824"/>
            <a:ext cx="4762500" cy="3571875"/>
          </a:xfrm>
          <a:prstGeom prst="rect">
            <a:avLst/>
          </a:prstGeom>
          <a:noFill/>
        </p:spPr>
      </p:pic>
      <p:pic>
        <p:nvPicPr>
          <p:cNvPr id="58372" name="Picture 4" descr="https://encrypted-tbn0.gstatic.com/images?q=tbn:ANd9GcTyaSvOUrgjGDdIdD5-XRwvhZpI1mGYehozr_14GuDHBxiZ2OhOoA"/>
          <p:cNvPicPr>
            <a:picLocks noChangeAspect="1" noChangeArrowheads="1"/>
          </p:cNvPicPr>
          <p:nvPr/>
        </p:nvPicPr>
        <p:blipFill>
          <a:blip r:embed="rId3" cstate="print"/>
          <a:srcRect/>
          <a:stretch>
            <a:fillRect/>
          </a:stretch>
        </p:blipFill>
        <p:spPr bwMode="auto">
          <a:xfrm>
            <a:off x="5868144" y="4149080"/>
            <a:ext cx="2466975" cy="18478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6562" name="Picture 2" descr="http://what-when-how.com/wp-content/uploads/2012/08/tmp7ff0105.png"/>
          <p:cNvPicPr>
            <a:picLocks noChangeAspect="1" noChangeArrowheads="1"/>
          </p:cNvPicPr>
          <p:nvPr/>
        </p:nvPicPr>
        <p:blipFill>
          <a:blip r:embed="rId2" cstate="print"/>
          <a:srcRect/>
          <a:stretch>
            <a:fillRect/>
          </a:stretch>
        </p:blipFill>
        <p:spPr bwMode="auto">
          <a:xfrm>
            <a:off x="72571" y="457200"/>
            <a:ext cx="7928429" cy="6172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eccguidelines.heart.org/wp-content/uploads/2015/10/BLS-Pediatric-Cardiac-Arrest-Single-Rescuer-Algorithm.png"/>
          <p:cNvPicPr>
            <a:picLocks noChangeAspect="1" noChangeArrowheads="1"/>
          </p:cNvPicPr>
          <p:nvPr/>
        </p:nvPicPr>
        <p:blipFill>
          <a:blip r:embed="rId2" cstate="print"/>
          <a:srcRect/>
          <a:stretch>
            <a:fillRect/>
          </a:stretch>
        </p:blipFill>
        <p:spPr bwMode="auto">
          <a:xfrm>
            <a:off x="161921" y="109472"/>
            <a:ext cx="8410607" cy="674852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9634" name="Picture 2" descr="https://encrypted-tbn3.gstatic.com/images?q=tbn:ANd9GcREvTcZx8_s7m4Kg6uJHlNIzfE_tasg_rqzrmQjQvufm9VyHrcqaA"/>
          <p:cNvPicPr>
            <a:picLocks noChangeAspect="1" noChangeArrowheads="1"/>
          </p:cNvPicPr>
          <p:nvPr/>
        </p:nvPicPr>
        <p:blipFill>
          <a:blip r:embed="rId2" cstate="print"/>
          <a:srcRect/>
          <a:stretch>
            <a:fillRect/>
          </a:stretch>
        </p:blipFill>
        <p:spPr bwMode="auto">
          <a:xfrm>
            <a:off x="4860032" y="2564904"/>
            <a:ext cx="3568453" cy="2697088"/>
          </a:xfrm>
          <a:prstGeom prst="rect">
            <a:avLst/>
          </a:prstGeom>
          <a:noFill/>
        </p:spPr>
      </p:pic>
      <p:pic>
        <p:nvPicPr>
          <p:cNvPr id="4" name="Picture 6" descr="https://encrypted-tbn0.gstatic.com/images?q=tbn:ANd9GcRqWpG_xwW5hHWdp7wQDGiF5TYx-HsVh8KV1I8FSLlgAnj2AbMr-Q"/>
          <p:cNvPicPr>
            <a:picLocks noChangeAspect="1" noChangeArrowheads="1"/>
          </p:cNvPicPr>
          <p:nvPr/>
        </p:nvPicPr>
        <p:blipFill>
          <a:blip r:embed="rId3" cstate="print"/>
          <a:srcRect/>
          <a:stretch>
            <a:fillRect/>
          </a:stretch>
        </p:blipFill>
        <p:spPr bwMode="auto">
          <a:xfrm>
            <a:off x="323528" y="2132856"/>
            <a:ext cx="3886200" cy="390354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encrypted-tbn3.gstatic.com/images?q=tbn:ANd9GcQo62RhX_GVQaNSOCOWWIUnsg0w_1qLwXaH0zWVdiPRKoUyj3z8kQ"/>
          <p:cNvPicPr>
            <a:picLocks noChangeAspect="1" noChangeArrowheads="1"/>
          </p:cNvPicPr>
          <p:nvPr/>
        </p:nvPicPr>
        <p:blipFill>
          <a:blip r:embed="rId2" cstate="print"/>
          <a:srcRect/>
          <a:stretch>
            <a:fillRect/>
          </a:stretch>
        </p:blipFill>
        <p:spPr bwMode="auto">
          <a:xfrm>
            <a:off x="827584" y="2348880"/>
            <a:ext cx="5895655" cy="4320480"/>
          </a:xfrm>
          <a:prstGeom prst="rect">
            <a:avLst/>
          </a:prstGeom>
          <a:noFill/>
        </p:spPr>
      </p:pic>
      <p:sp>
        <p:nvSpPr>
          <p:cNvPr id="4" name="Title 3"/>
          <p:cNvSpPr>
            <a:spLocks noGrp="1"/>
          </p:cNvSpPr>
          <p:nvPr>
            <p:ph type="title"/>
          </p:nvPr>
        </p:nvSpPr>
        <p:spPr>
          <a:xfrm>
            <a:off x="1354247" y="1352753"/>
            <a:ext cx="6312177" cy="830997"/>
          </a:xfrm>
          <a:prstGeom prst="rect">
            <a:avLst/>
          </a:prstGeom>
        </p:spPr>
        <p:txBody>
          <a:bodyPr wrap="none">
            <a:spAutoFit/>
          </a:bodyPr>
          <a:lstStyle/>
          <a:p>
            <a:r>
              <a:rPr lang="en-US" sz="2400" dirty="0" smtClean="0"/>
              <a:t>1- 18 gauge </a:t>
            </a:r>
            <a:r>
              <a:rPr lang="en-US" sz="2400" dirty="0" err="1" smtClean="0"/>
              <a:t>trochar</a:t>
            </a:r>
            <a:r>
              <a:rPr lang="en-US" sz="2400" dirty="0" smtClean="0"/>
              <a:t> with needle</a:t>
            </a:r>
          </a:p>
          <a:p>
            <a:r>
              <a:rPr lang="en-US" sz="2400" dirty="0" smtClean="0"/>
              <a:t>2- Anterior surface 2-3 cm below </a:t>
            </a:r>
            <a:r>
              <a:rPr lang="en-US" sz="2400" dirty="0" err="1" smtClean="0"/>
              <a:t>tibial</a:t>
            </a:r>
            <a:r>
              <a:rPr lang="en-US" sz="2400" dirty="0" smtClean="0"/>
              <a:t> </a:t>
            </a:r>
            <a:r>
              <a:rPr lang="en-US" sz="2400" dirty="0" err="1" smtClean="0"/>
              <a:t>tuberosity</a:t>
            </a:r>
            <a:endParaRPr lang="en-US" sz="2400" dirty="0"/>
          </a:p>
        </p:txBody>
      </p:sp>
      <p:sp>
        <p:nvSpPr>
          <p:cNvPr id="5" name="Rectangle 4"/>
          <p:cNvSpPr/>
          <p:nvPr/>
        </p:nvSpPr>
        <p:spPr>
          <a:xfrm>
            <a:off x="1835696" y="260648"/>
            <a:ext cx="5616624" cy="707886"/>
          </a:xfrm>
          <a:prstGeom prst="rect">
            <a:avLst/>
          </a:prstGeom>
        </p:spPr>
        <p:txBody>
          <a:bodyPr wrap="square">
            <a:spAutoFit/>
          </a:bodyPr>
          <a:lstStyle/>
          <a:p>
            <a:r>
              <a:rPr lang="en-US" sz="4000" dirty="0" err="1" smtClean="0">
                <a:solidFill>
                  <a:srgbClr val="FF0000"/>
                </a:solidFill>
              </a:rPr>
              <a:t>Intraosseus</a:t>
            </a:r>
            <a:r>
              <a:rPr lang="en-US" sz="4000" dirty="0" smtClean="0">
                <a:solidFill>
                  <a:srgbClr val="FF0000"/>
                </a:solidFill>
              </a:rPr>
              <a:t> </a:t>
            </a:r>
            <a:r>
              <a:rPr lang="en-US" sz="4000" dirty="0" err="1" smtClean="0">
                <a:solidFill>
                  <a:srgbClr val="FF0000"/>
                </a:solidFill>
              </a:rPr>
              <a:t>tibial</a:t>
            </a:r>
            <a:r>
              <a:rPr lang="en-US" sz="4000" dirty="0" smtClean="0">
                <a:solidFill>
                  <a:srgbClr val="FF0000"/>
                </a:solidFill>
              </a:rPr>
              <a:t> infusion</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4" descr="http://wc1.smartdraw.com/examples/content/Examples/10_Healthcare/Medical_Process_&amp;_Procedures/Procedure_for_Pediatric_IV_Sites_L.jpg"/>
          <p:cNvPicPr>
            <a:picLocks noChangeAspect="1" noChangeArrowheads="1"/>
          </p:cNvPicPr>
          <p:nvPr/>
        </p:nvPicPr>
        <p:blipFill>
          <a:blip r:embed="rId2" cstate="print"/>
          <a:srcRect/>
          <a:stretch>
            <a:fillRect/>
          </a:stretch>
        </p:blipFill>
        <p:spPr bwMode="auto">
          <a:xfrm>
            <a:off x="395536" y="476672"/>
            <a:ext cx="8303840" cy="597616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8914" name="AutoShape 2" descr="data:image/jpeg;base64,/9j/4AAQSkZJRgABAQAAAQABAAD/2wCEAAkGBxQTEhUUExQWFhUXGCEYGRgYGBweIBkcIB0cGxgcGx4YHSkgHh0lHB0dITEkJSkrLi8uGh8zODMsNygtLiwBCgoKDg0OGxAQGy8mICY3NDQsLDQsLDQ0LzQvNCw0NC8sLSwsLCwsLCwsNCwsLCwsLCwsLCwsLCwsLCwsLCwsLP/AABEIAKUBMAMBEQACEQEDEQH/xAAbAAACAwEBAQAAAAAAAAAAAAAABQMEBgIHAf/EAEUQAAEDAgQDBQQGBgoBBQAAAAECAxEABAUSITEGQVETImFxgTKRobEHFEJSwdEjM2JygvAVJCVTc5KissLhQxYXY4Px/8QAGgEBAAMBAQEAAAAAAAAAAAAAAAMEBQIBBv/EADsRAAEDAgMFBgYBBAEDBQAAAAEAAgMEERIhMQUTQVFxIjJhgbHwFJGhwdHhIxUzQvEkBlKCJTRyssL/2gAMAwEAAhEDEQA/APcaIiiIoiKIl2PYqm2aLh1OyR1O/uABPpXLnBouVxJIGNxFedXXG65lTpHMQY+A0jwM71muqpSewMlmfFvcck54e+kBK3A05KpGi0Akz0KUjXzAHlzqzFU3HbFlbp53SOwkFOb/AIjMhLaSFHkRmX4QhO3r7qhk2gCcMQLitRtPldxsFAizunvaTlB5vLJnn7CCE+kCvBHVS984Ry1P4XpdE3TP3805wbCQxmM5lLiSEhI00ACRt8TVuCAQtsCT4lQPfiKZVOuEURFERREURFERREURFERREURFERREURFERREURFERREURFERREURFERREURFERREURFERREUReV/TbjHZdggH7yiPcB8R86gmGKzVVqGbwhgXnmHYI/clCACXnCD+y0395fyArPfUsjJI7o+pWi3ZzWRi4z9P2vT8L4fNo2G2QAVe26swpXkACY6JA86zDK6d15ThbyViKOONtmq0jFk24UlstoJ3URKifEqJUef2R5VcbXtjbhhZl75rrcGQ3cSffyVO44hfcP6MvLP7MIH/ABP+n1qu/aMxObwPAZ/ZTCkYBmPmVqcGxoJbQl/tQoDVbg0kmYJSTGmkmNq1qbaEDwG4s/EWv9lQkhdiNh8loAZ2rQVdfaIiiIoiKIiiIoiKIiiIoiKIiiIoiKIiiIoiKIiiIoiKIiiIoiKIiiIoiKIiiIoiKIiiIoiKIvHvpgtgu+t52CPjJ/L4VSq3loy5KakYHVA6LW8K2QbZBA1VqT8APdXypeXuJV+pdd1kzubJLghUxzAMT5xvXYjJzCga8t0UDOCMp2bFdGAnUrs1DzxVxDATsAPIV5uANFGXk6rIXHBriLh68t3yh9a8wSrVtacoltyBmgmYM92BAq6alromwyt7IGvEeIUQaQcQK1OHXZaQFFCkpIlTZ1KD9qI6cwNDuPHqir3QO3Uhu3geX69F2+PHmNVoGnAoBSSCCJBHMcq+kVRdURFERREURFEXwqiiLhp5KhKVAg8wQflS69II1UlF4iiIoiKIiiIoi+E0RfaIiiIoi+E0RfaIiiIoiKIiiIoiKIiiIoiKIiiJRxFj7dojMvVR9lA3MbnwA61HJI1guVHLK2MXK8kx29cuXE3DggrKVJT9xHeSlPn3wT4mseom3rnW4L3Zsp+LueK9MwcfokfuisOIXK1J++VcfeShKlrISlIkk8gNzWnFHc2Crkqvg2LsXTfaW7iXETlJE6EbggwQfMVaMJZkQucV0wKK5MQ5JdcFNQPiXQKUYri6WyUJSXHPup5fvE6Dy1NSU+yJKjPRvNQy1bI8uKrYLjV02jKq1zIBMZXBIBJIEK3iY5V9JHSbtgZivZVPisRuWrQYVjzT5yglDg3bWIUOscleYJrlzC3VSska/RNa5XaKIiiLE43dYgpam22VgBRAWlaQCOX2Z26mqUrpySGt87hbNNHQtaHyPz5WP2yWVOC3b9wbdakhxKcxzrUoAHlPeE+VVDFK9+AnPqVrCqpYIRM0ZE2FgB+FzjOAuWBZKnAVKUVDLMJy5ddeevwrySEwYTdSUtYyuEgw8LZ6m9165ZO520K+8kH3ia2BmvjSLGymr1eIoiKIiiIoiwf0hXRQ+xHKFA8wQo8+mvyrPrHFr2lfQbHhbJDKDyt8x9rLctKlIPUA1oL59d0RFEWB48vyt3sB+yPImFE/5co9T4VnVby527HgvodkwiOM1DuFz8v36LVNsqYtCkqKlIaOs8wk7Vdtgj6BY1xNPe1sR06lJ+BL9TgeBJKc8pkkkA8pPKoKN5c035q9teBsUjAB/iL9VrKtrJRREURFERREURFERRFSxnEkW7K3V7JG33j9lI8SdK5c4NFyuXvDGlxXkeLureQ487qt0hEfdClBISnwANYUk5lmvwCygTI7eOUuNW/ckfZHyWg/hVWI6++BV+kyqGHxW8wMyyjyqjD3ls1HfK54otFO2dw2j2lNqjziR8q2aVwa8FVXi4VHhC+tGbC1IU00FMIJGgUVZRmKgNSc0yes1o7iWR5sCVCZGtGZTq2x+2WcqX2yTsCYnyzRNduppAMwuRKw6FTYo4UNkp9owlPmowD6TNRRwB8gafNdPeWtJCXsYWEjT1J3PUk9fzrZEgAsBkqO54ldIsd/P8q6Mi5EKWYvh5UAZIWnVKwYIPLWuwQ4WUbw5huFp+H8S7dkKPtg5Fjoob+8QR4EVSe3CbLQjeHtxBMq5XaKIuVLAiSBJgeJ6URYrBHc+K3B6Ap9xyj4CqURvUPK2qtuHZ8Q8b+/mo/pSZJSyqNiofI/hXFeOy1Tf9PutI8eCat8VW7LTYUomEhKsusEATpMmPDpU7qmNgzKos2bUTOOFvzyTzD8QbeR2jSgpPUcvA9DU7HteLtKpSwvhdgeLFVnceYSsI7QFR5D89q4M0YOG+akbSTuZjDTbmuOH8cTdJWUpKShWUg6+WopDMJQSF1V0jqZwa43uLqFniVsvLaV3cokKmQrXKRpsZrxs7S4t5Lp9DI2Jsgzvlb6+i+K4ttg52alFP7R9mekg/zFc/FRYsJK7Gy6kx7wNuPr8ln/AKTEAm2UIM5teo7hHprVavGbD1+y09gGwlHT7p2viVpllBVmcgAKKCkwdjOZQO9WX1LGC+vRZcGz5ZnYRlyvf8JxhmIIfbDjZlJ948D41Mx4e0OCqzQvheWPGYVqulEvMLzvYoZ1/S8+ggc+UCKyjnV+f2X1LTg2V5epK3+Pri2fJ/ulD3pIHxrRm/tu6FfPUgvURjxHqsv9G5jtumlVKDuHqtbb391nROMZ4qbYIGXOemYA+Gm/vippapkZsqVJsyWoFxkPNT4JxKzcnKmUr3yq3PWI0NdQ1DJdNVxV7Pmps36cwrf9LNdsGc3fMkCDBjfXau943Fg4qD4eTdb23Z0X2/xVtkpDhIzEJGhOp2mNpg+416+RrCAeK8ip3yglo0Fz5K7XahRREURFEXkfGeOqub36vENMLgD7y5IJPlEDzNZ1ZIbEBZVZIXuDOF1LdW+rCY3cn/KlSh8QKxmZAlS4bABfcXb/AEa/3fxArqHU9FYpv7zeq1nD4/Qo8qoQ95bVR3yo8SulrUWmyUgaLWN5icqTy31PpvMfV7NogW72TyCyKqcg4Gaqjh3DDTSSAgEFRVB5TqR46z762g8DIFVN0TmVzfYC2oQWk+mldtd4qJ0ZHBd4XaKRkQHFdmlQORWu20dD5aeG0RyMae1bNdxPd3eC2CUaVTutCyhZRqseM/CuidCuWjUKveNaVJG7NRyNyS3hOU3Nwn7JShUeMqE+4Aele1GoK5pdCFq6rq0uXHAkSdBQmyJMJcuA4pRCWUlQbERJ0CjzKgMw3gT61BFNvHOA0CkcywHispwIvNeuq/ZHxk1VozeR5W9thuCmiZ1+lgmX0oEhhsj759xSQfga7ru4Cotg2MzgeX3C4wHhlhVjnWgFa0FWfmN4g8q9hp4zELjMhc1m0qhtUQ12QNgOn5WY4cxJTDNxznKAOU6/z8KqQSmONxHgtfaFM2oqImnxv0FlrsBwJlVoXXEBxxaVKKlamddp8quRQM3d3C5Kxamul+JwMcQ0GwAUP0YJht794f8AKuaDuHqpdvG8zeiQcRWf9oqa2StYJjxgn461XmZeow8CtGkmLdnb3i0G32TbjvAWWbdC2kBBC8pj7QIJ18oqWshYxgLRZVNj1k0s5bI4kEfhLMeWo2NoSde+PTu6fCop77hhKsUAaK6Zo95qt9SDqEMMNZnN3Fka+ABOya5MYcBHG3PiVK2oMT3Tzvs3MNb+ua9H4bwr6swlsmVbqPjWnDHu2Bq+YrKj4iZ0nNNKlVZeaXYyYqZ0lwH3gEfOsvSr98l9OO3snLl6FbHjF8JtHJ+1CfeRVyqdaIrH2YwvqmDz+SxGCX5aYfWnX9Ikekkj00FUYZN3E4jmtutp99VRMP8A2lafgzDm1sF1aQtbiiVFQnnrvVuljaY8R1OqytpzvFQWNJAbYAeSQYpaJt8RQGhlGZKgOhO/pVVzBHUtwrTimdUbNeZDci+fSxCm4eKncQlRMIK4/wAyj+ddUxL5yTwv6qLaDWw0LWDV1voP9Kbj17+sNJnQBJI8cyo+BNe1ZO9YOnqudktBppTxs70C3Ft7Cf3R8q0l88paIiiIoi8j+kPCk2t0H0zDxznwUD3488wPvqhVR/VZVazC8EcfVW7e4S4toj7ij/tFYxbhaQpWPDwCusZ/VqHNWRH+ZYPyQaM7MbnK5Si87QtUweyZn7iCfcJqpRsxPa3mVozv1cp8Mw/KkTvuT1J1J9T86+5LgBhGgWWxnEq+GKjxKTCo3GBXQcQuS0FIMVxNi2cbDq8pckp7pIhMZiogQlIkamBU28FrKERZ3CzvH+NXVhcN3aVvKtsiUhpABbK8/wCkDo3BUgjKsbKTHgYCrDVvkvkrSoIOUpG+h1Ej3bR50AGFeEkOUV/egAylQ9B+BNSRsJKjlkACqcFFLiXX0kK7ReUQRohO0xtKio+RFcSvDnZLqBha3PitNUamWR4vxkocQ22YUO8TyA+0T5DQevhVKrfowLU2fSiQOe7TQdVf4eC3LZTpEF0EpH7OoRPid/UV1Sw4Irc81XqCxs9hmB7Kzn0e2T7dw4XG1JBSASpJAOXQQSPlUNEx7XOxBa22poZY2btwOZ+qbfSNaLct0BtClkL1CQSYgjYVLWtJjyF1V2JKyOoJebZcUywlhSLFKFAhQaIg+RqdjSIwPBUZ5A6pc8aX+688wHDjcMvoQR2ghYT94DcfMVmQR44nNGq+nrp9xVRyOHZsQT1TjCTiKmvqwbyo9nOpMEA7689ztrU0fxJbgtbxKpVP9ObJv8VzrYc/svnDIuba9UwRmC1d/QwRPtilMJI5Sw6e802i6nqKVswNiMgPseitY5hri8TQpKFZe73spjbWTEV0+NxqgbZKKCojbsx7CRflx4Jh9JQ/qqf8Uf7V13Xj+MdfyotgkCpN+R9Qk+L2naYfbdkFLKVQoJBVEg5pAGmoHvqGdpfAzBn/AKVuikEVdLvTa99ev4Rido5ZqYuUAiUpCwfvRqD4EfKvZg6EtlHQrmjfHWMfTP5ktPv3ZafCeKmH1pbTmCymYI0nmmetWo6mOQ4Rqsyp2bPA0veMuqe1YWestxXwuX1B1pSUrAgzpMbGRseX/wCVUqKbeHE02K1tn7SFO0xyC7Sl/wDQV4+ALl1PZCFbgzA0iB8fHnUXw8z8pXZe/BWPjqODtUzDiPPh9Sl3CuGfWLe4bEAnKUk8iDP/AF61HSx7yFzeas7TqdxVxSchn5qxguIXdqlTP1daxOndVAPOCBBFIZJohgw3XlXT0dUd+JQOf+tbppg+BPOXH1m57qgZSkdeXkKsRQOL97JrwCoVVZE2H4an7vE80lcQ9Y3a3A2VpJMGDBzajUc99Kr2fBKXBtwVoYoK6lYxzw1zftkqvEXbrIuHUFAUoJAPgCRvUVRvDaVwsp9nmnaTTxnFkblejYRchxltY5pHw0Na7TcAr5SRmB5byVyulwiiIoiz/HOB/W7VaAJcT30dZA2HmNPdXEjcTbKGoi3jCOPBeM4LiamnMqp7oIg6cxWVNFiCxg/d9oLW4dd/WH2gfZSe0PmRCB7pP8QrNrCIosPNb+ygZA6a2nqtvdozNLSNyhQ94IqvSSBkrXciFbkbdpCa2T4W2hadlJCh6619le+aqBTURRurA5616AuSVjuNuHf6QZyJWpl1ElDonQEZVpVG6FDcTyFSluWqjDs8wp8Hu27Zhi1cukZ0NBKl5gCY7uknSfwNUquXcgA3F+NlPC0yXLc1WxPF+zIFrdh1ayB2Sjn35pjUeZ0rP+NMRxA4h4i1vNXPh8bbEYfH9KF3Crp4RcupQ3zSidfMzt6x4VXqNtSvGFgw+q4ipYWG5u4+Oiv2luElKrRpSlI0CkiEKHNKlGAoHwn4VFQwVjZBIBlxvxU0j2uFnn9LWXl0G2ytWkCfWvoyQBcqixhe4NHFea2TCry4CTMOnMv9lkHbzWdPeazogZn4j7H7X0NQ9tLBhbqMh14ny9V6klIAAGw0rSXzi+0RFERREjtOFWG3+3RmCpJyz3dd9In41A2nY1+Maq9LtCeWEQvOX1yTyp1RRREURVsRsUPNltwSk/DoR41y9ge3CVJDM+J4ew2IVbBMEbtUqS3mOYySog7bbAVxFE2IWapaqrkqX436q9cMJWkoWApKhBB51IQCLFQMe5jg5psQkuHcJ27LvaozyDIBIIHwn3moI6aON2JqvVG0554928i3RPqsLPSviVhxduoNCV6EJ01E6jXw18wKinDiwhuqtUbo2zNMmiyWHXF03bG3RauyqRmUFQJ0MAp/GqMb5RHuww35rZqIqV9R8Q+UW1sNffktRwrhJt2cqvbUcyvwFXaeLdMwrIrqr4mYv4aDonNTKmiiIoi5cbChCgCOhE/OiA2X0CiL7REURFERRFgeOOBEu5ri3EOiSUE91e0kdDpMbGoJYsWYVaSjjldmbX1WZ4RIRv7U96d55mvlNoFxdcr6aOnbFCI4xkFrr7GghJykTGpJ7qfFR/n3wD5S0pw45Mm/U9AqL7k4W5lUuDOIchNq4CkElbCiIzJUSY7x01kjw0gRFfU0lRHKMIyI4KtPA6MYtR91rgpStBp/PWr9g3NVLl2S7LKUCVEnp/1XmIuOS9whouUuxKAgu3CsrY2QOvKY9onknavTK2MX+q43TpDn8li7j60h8XCUpTnTAQpIKQjkk+PORzJr5io2pikLr25Lcp6WMR4ePFNcEQW877wBddUAkJTqdICUD+dprPMr6mQNZmV1K1o7LTkNVpMOwguALuQCTqGplKOmbkpXnoOVfQUezmQDE7N3Pl0VCSbgzRPQK0lXWH44xIKV2IPdSCVn9ke16zp6GqVU+/8AGPNbOzILXmPQJ3whhXYtFaxDjsKUPuiO4j+EfEmrETMDVRrJ99JloNPz5qljHGjbRUlOUrSopKVZ5002CI8d6glrGMuBr78FcpdkSzAOOh45fn7LOPcZ3bqoZmYmENSfPvZvlVU1crsm+i1GbIpIxilPzd+Leq5RxHfs9n2xOUq2WhMqAiRtMa0+InYRj9F7/T6CYP3OoHAnLVemsOBSUqGxAI9a1l8mu6IiiIoiKIiiLLcWY45butJQogGCoQkgpkhW4mdtiKqVE5je0BatBRNqIpCdQDbwPD7rToVIB6iatrKXVERRFluL8dWycjSilcA+yDJJ0GoPIE+7rVOqnLOy3Va2zKJkxxyDs9be+CcWl04LbtHQAsNlRHkJ16VZBIZd2vFZ7mNMpazS9gqnDONKuO0CssoUQCkQCnkYJNR08pkBJ5qxXUop3tA4gHonlTqiiiIoiKIiiIoiKIiiIoiKIsLj/DqXXiq2Eq3Vl9kE76yBrM5fPaapzUTHHeWueXAq3HVODcF/NZq2w11akIX3FZ/ZO6I1KlIOoMDSRG0b1g1T3h53gPp5DwWix0bGEsWoxHBmXWw2rcbKJlU8yes1mtqXMdiaoGuI1FwVXsHb22GVJS+gbZpkfxTPvmtiLbpt2xdRmlhd3TZXkYteL2YaQeSlFSo9NPnU/wDWwdGfX9KM0jB/n9P2umMHWtYcuXC6oeymISnyTt/O9V5amSfv5DkvQWM7gz58UwvbgISSrYfyAOpJ0A61SlJkcGMFyV4wKxg2Gwe2dH6UjQf3aT9kePU/hX0tDRNpmW48SoJZcWQ0TVxYAJOwEnyq6oUmex+ET2TgWpGZtJAOaemUnUTJB5TVZ9VGy+I2t9enNTiEkgX6+CzHDuHquLgl1JCUHM4FD7Q/VtkHcfb9E1BTfynecPfotOrnbHCI4z/rifPT5r0KtBYqrmybzZuzRmOs5RPvivMIvddY3WtfJZXDHM2KvEckke6B8waqRm9S7otaoGHZ0Y5kn1Vf6T06MHoVf8ai2ho0qz/0+e08eAWrw59KWWcykplCQJIE6Daavg5BYT2kvNgr9dKNfCYoigs71t0EtrCgDBg7HpXLXNdoV2+N8Zs8EdUM3za1qQlYKk+0ByoHNJsCjontaHEGx0KkS+kqKQpJUNxIkele3XOE2usP9JLX6RhXUKHuKT+NZ20NWnr9l9FsA9mUdPutaxftpabLi0IlI9pQHLlJrQL2t1NlgMie82YCegV5CgQCCCDqCOddKNfaIvNMXV2uIlJ27UJ08AlP4VlP7VVbx+y+ohAj2YXDiD6lb7GjFu9/hL/2mtGU2jd0K+epheZg8R6rLfRx/wCX0qpQdw9Vq7d/us6LV3mJNNfrHEp8zVx0jW942WRHDJJ3Gk+SltrpDgzNrSsdUkH5V01wcLgrl7HMNnAg+KlmvVwgmiL7REURZ9i9XbPFl4ksqMtOn7M7oUfA7E9RUZkDXAO46fj8KbAHtxN1Go+60FSKFFES6+UpxXZIMAfrFdAdgPE/z0r0IrltbpbSEpEAfzJ6mvLokPE6wFoAUhKyhUE+JSkbannpWVtVjpI2saL3KtUtgSTokDWFLXrmuV/uNhA9O0isxmypT/gPMq46qaOXvorRw59rUB6P20oVt/hKJ+FRybHn1DR5H8rwVMbsjb31VqyvidFaHbT8enrWY5skLsLxZHMBF26JmldWWyXCrlq4wxntXSs+w0YT4rjU/wAIMeZPStvZNN2d87U6KOZ1hhCfVtqsq2IvoQ2ouGEwQfHTYeJrwkAXK6a0uNgsLa3zraUOFhbrcAoLbg7vdCCFJUoQZk6SO94V8w5j2lpvz1v9LZrUfGC4tvY8Vq8CRmU49BGcJTEg+zM6jfVUelbGzWuERJFrlZ8x0HJOK0FCiiLAcIOZr91RMyCfeSr8az6U3leVv7TbgpIW+8gFf+kowy2Ynvke9Jj411X9wLjYWczh4fcJTZcOOXFqXVOmSMyUkaGBzPkKibTOljxOdqrMm0YqWo3cbBYZE8fFfeE+IFtsOpWolKIy8yJ3Any0nmaUtQWxuxcE2pQNfUM3Yzde/lbP65q7h+FOvo+tLeUkwVISNQAJ3mpGRPeN45xHgq0tTDC/4dkYIGRJ1P4Un0amUPE/eT+Ne0HcPVNugCZoHJI8XccRerQhRzFWUK8CQQPeY8qryF7Zy1pzKv07Yn0TZJBk3O3iMvfirHE+BuW6UP8AalSiqCQIymCRGXwFKmAxgSB2a52bWsqCYCwAWy4+qOJb1TttaOL1V3wT493X4V1VPxRMcVzsyIR1U0bdB6KjiDivq6c7pWtZnJAOUeJOs9AOVRTXwDE65PBWKQM37sDLNbliuc/st1wbauN2yQ5IJ1APIcq0qZpbEA5fO7QkZJUuczRPKnVJeaOj+01T/e/lWWP/AHZ98F9M432SLcv/ANLa8Vri0d8Ux7yBV6oNonLEoG4qlg8fTNZDha+DDb6jp30pn3z6wDVOleI43E81sbThM08bRyTDCsH+uoU88tYSonIlJAAH4+up613HDv243k56DkoJ6z4KTdQtGWpIzJSu2aXY3yUBRKSQD+0k9R1qBjTBOGg5FXJ5GV1CZCLFv2/SuYZdKdxEECCnMFEcxmV18IHpUsTy+oJ5X9VWqYRDQAHiRb5KxxzcEPMp/dWDzEKVt8PcK9q3fyMHiFxsyIGCR3gR9AtkwqUpJ3IHyrQWGu6IqmJ2KXkFJ33SY9k8j4jkRzBIriSNsjS1y6Y8tNwk2HYgtmW1gqCDBA1U3zEc1oPLmBprGmcytMEm5qPJ3Pr4qw6IPGJq0Fu+laQpCgpJ2IrTBvmFWIIyKooJZcXKVKQs5gQCqDsQQNh0rpeK6w9m2CgPER8DrXiKQpHSiL7REURLsVwtLozDRwDuq/BXVPgfMQar1NLHUMwPH6UkcpYckmsLnMifD+fUbV8S5joXujPBX3C+an4cxJH1VrJ33FgkpB+0SSsqP2QFHX5GvuadoEbQNFSqARIQVxZXl2tTpWppCA4Ujuknu6GBI33kz6VBU1W6dawA5k/bUrxjWkcVQxNfay00S88sZc6jogHQkAd1AidQJ33rOFVLVPwxDLiT+PZVyNois9+VuHNNrXh8h1DiyghAGiElOZQESRPI6+6tfctLg4jMKJ9XeMsA143/AEnwFTKmvtEUN4f0a/3T8q8doumC7gCvPvo7dBuV6alAjwgQfOazaA9p3kvpNusIij6n6px9JQ/QN/v/AIGpq/8AtjqqmwT/AMg9PwmWB6Yen/CV+NTxZRDoqFTY1Tv/AJfded2lupTDygJCSkny6/GsqNhMDiPBfUzyBtZE0ngbef8ApaLDOK0ptQyG1F2CkQJBmYPXnt8atMrBgDQM1mT7IeJzKXAMve644JxQMvLZWgpK1QB91QJEGfOuaOXC4xkLra9MZI21DDcAZ+PiF84hROJpgako+VeyD/lhKc/+lO8/UJz9Ix/qyP8AFH+1dSV/9sdfyquwhepPT7hIMetimwtTpuf9Qn8KhqhaBnvgruzX4q6bz9V8Yi1faccQlTbiAqSJiRqRPMV7cQyhxGRHyXFjWU742HtNJy5i/H3qvRGLpC4yqSZGYQeXXyrSBB0XzrmluRCmr1crC8X4S6m4Fy0kqmCYEwUiNhygCs6pie2QSsF19Bs2qifTmmmNuXn+1FiGMPXyOxQyU6gkiSBG86bT8udePlfUDAG25rqGmhoX75zw7kPZS3CbRTtrcBMlQKVwNzB1+BJqGFhfA8BWquZsVbE46WI+accKcStMsdm7IKSYgTIP41PTVTGx4XZWVLaOzZpJjJGLgri1aVe3nbBJDaSNT0G3rRgM028tkF5M8UlIYL3c7XwVPCLtNteuF3ugFU6T1jbzqOF4hmcHqxVwuqqSMxZqDifEkvPdoicggAnwn5zXFRKHvDxoFNs+mMURjf3jfL5BekWLgU2gjYpEe6tcG4uvlHAgkFT16vEURLMasCsZ24DqNv2hzSfA/A1UraRtTHhOvBTQyYDnolFioL77auycOhMaKI0IWk6Eg6dehrCpKmWB+6JseR0P4VmRo45hNrXFSCEPgIWdAoewo+B5HwPpNfQRVLXnCcncj9uaqOjyu3MJpVhRooiXYvcuJKENlKSqSVKEwBEwOZJI+NVqqo3LMXkpI2B2qovPvpAHbIVmITOSFCSASCFRoJO3KoIKwveG3aehP4XTmttcAqTEsLUppaWXltrUkjMVFQk8yDt5iPwq+4XBCjY7C4Ei9l523hmJMhTSGnYOndLZT4lKlGUgzPKsWTZpc+5APit81dFJ23XB5LY8BcOqtGVdpHauEFQBkIAEJQDzjWT1Na8UYjbZZFXUmokxW8AouI0KCyUyUuHQCYz+yRoJJMSB1zTVGs2d8TK118hqvIJxGDzWow3D0MoyoHmTuT1J/kVeiiZE3CwWChfI55u5W6kXCKIiiL4RRFVtcMZbUVNtpSo7kCuGsa03AUsk8kgAe4kDRSXlm26nK4hKxMwROteuY1ws4XXkUr4nYmGxXaWEhOQABMRA6V0uLm91lcD4Zet3yQtJZMgg7qHIEdfWqcFM6J5IPZWvW7RjqYQC3tjj6/NaO2w1lsyhtCT1CRVprGt0Cy3zSP77iepXH9Ds9t22Qdp1/GNp8a83bcWO2a6NRKY90T2eSkXhzRcDpQkuDZUa+Fe4G4sVs1yJpAzdgnDyVXiTCfrLJbmCCFJPKRI19Cajni3rMKnoqo00wktfmqWBYEpLPZXWRxIVKBuE6eIriKAhmGTNTVVYHTmWC7b6+Kv4xg7dw12Z7seyR9k8vTwqSWJsjcJVelqn08mNv+1ncB4TdYuA4VpypnVMyfQiqtPSOjkxErTrtqx1EG7a0graVfWGlvEN6WWFLTOkCREiTEiRG8fGopn4GFys0kImmDDxWfsuKx9VV2rgL0EJASZ2gE6RvVZlW3dXce0tGXZb/icLG9jmrnAmHltkrUIKzp5CpKOMsjz4qvtWcSz9k5DJNl4JblRUWUEkyTlqUwxk3LRdVRVzhuAPNuqvIQAIAAHQVKq6pX+DMPGXGwT12PvFRviY/vC6niqZohZjiFDe8PsONhvJlSDIyQDPurx8DHtwkZLqKsmjkMgOZ55q/Z2qWkBCPZTtrNSAACwUDnFzi46lTV6uUURFESPGbDKS82N/1iRuei0gfaHMcx4gVmbRoBUNxN7w+qswy27JUdvcpcTkchSVDQ7gismnrAf4agaaHiFI+MtOJinZuDbwlZKmfsrJkt+Cid09DqRttqNyKZzCGSG99Hc+vioS0PzbryTmrqgSriFnuJc/u1SY+6e6r3Tm/hqnXw76BzeOo8lNA6zuqz0O5xAJKT2kFQ1ShQKgmBJUUnQQPOsPY0IM+IHT7q1UEYFqG7pJQFnupOoJ0mdor6khZ64xDEEMtlxwwn4k8gB1qOSRrBdylhhfK7CzVYVXH7peENo7PNEa5onrtPpWaNoOL8hkt/8AokYjN3HF9FvLCxQP0mXvqJVJ3GYk6SdNDyrVuvmyLFX6IiiKC4uko9o8pgAkx5AV4SBqumsLjYJBe8asonKhxXoEj/UZ+FVX1kbeZ9+K04tkTycQPP8AAKXI+kJMmWTHKFD46VF/UG/9qtn/AKffYWePkVq8IxBL7SXUggKGx5HmKuxvD2hw4rFqIHQSujdwVyu1CiiIoiKIiiKli+IBhsuETHKYnQneN9KjlkwNxKengM0gYF3hd8l5pLiRAUNjy6iumPD2hw4riaIxSFjtQrVdKNFEVe+ug2nMdTIAExJOwrlzg0XXccZe6wVDh7HU3SVEIKSkxrqPeKignEzbgKzW0bqV4Y43uLqUYs0p425BkgnUDKqDBA1ncEajlXe8aX4OKjNO9sQm4Xt481InB7cGQw0D1yJ/KghjBuGj5Lx1VM4YS8kdSrwFSKBFERRFUxO/DKCtQUQPuxOxJOpHIVxI8MbiKlhhdK/A1Q3WMIQyl6FKQoA90CQD1kjavHStazHwXcdM98m60K5fxttJaBCodjKoARrsDrPwrwytBA5o2me5riP8dRxUl1iyG3UNKCpWYCoGWeh1mfSvXSta4NPFeMp3vjc8cNVfqRQIoiKIkeJYSQStoSDqpvaTuVIPJXUbHwOtZlfs5tQMTcnevVWYprZOVa0vwUlKtRsZEFJ6LB2PnWI2WSC8M4y96KZ0YPaarGH3JbWGCTkWP0St8pjVBnoNRPIEcq3KGr3n8bjmNDzH5HFQSMuMY81EcSfSVMutIWqCAQvIHE7SAQfUA6T5VZlqN0e2Mua8EbTm0/pUbEK7VhKjCgSkkHeG9dfOJNYuy7fFvLdM/VWJx/HdP7bDmmzKUAHrudd9TrrX0lyqC894/wAVK3y1Pdb0jxIBJ/CsWtlLnlvJfVbHpgyLecSqHB2CKuXwdQ2gytXhyAnmdvfXlHAXuudApdqVYhiwDvFexAVtL5BFERREnxnhxq5UFLKwQI7pAkTOsg1BLTslN3K7S18tMCGWz5hZPiXAGGF26W0+0vvSqSRKY05bn3VTmgjY5gA1K16PaFRNHK57tG5Zcc074owZhu0eLbSEmE6ga+2n8qsVETGxOwhUaCqmkq2Y3E58/Ar79Hh/qx8Fn5ClEf4gvNsi1UegWoq2spFERREURFEWf45QTaKPRST8Y/Gq1YP4StHZJtVt8/QrjgJc2oHMKPz0pRn+Ee+K92sLVb/L0C0dWVmooix30h3cJbQDvmV8Mo+ZqhXvs0BbmxIg6Rzjwt7+ic8KWobtm9ACoZiRznafSrUDQ2MBZtbIZJ3uPNZizV/aiv31D4k1TiP/ACj5rVqGj+mt8lv60VgIoiKIiiLPcdNTak/dUlX/AB/5VVrBeIrS2S61SBzukN21OGNmYyrnzmU/jVeUXpQeSvQOw7ReOd/yl+ItHs7RU7oIjyWT/wAqjlH9tynpyLzt8T9QmfGLUXLKvvJHwP8A3UtSLTMKq7PdeklaeF/RbytFYSKIiiIoio3+FodOYylY0C06HyPJQ8CCKimgjmGF4uu2SObokmJYU8lpYGVaU95JScqkkahQCtNCOtZJ2Y6F4kidkM7FWBUNObgkeMcYi4Qu3aal0AgLXEJWBBUnnI1q3PVsLNMjzWOa6zrRg3TDge6adb7Ukl9sZHQokls/aiSYSoiZHrtU9NBCxuKIWurjKgzMBJWr7URIM+WtWV6sXj+BsXD4IKu0WQk5NUgxoVnYGBsNdOVVpaJkjsRWnS7VlgZgABC1+C4Wi2aDaBtufvHmT/OlTMYGNwtVGaZ8zy95zKv12okURFERRFhuMHZvGU9MvzJ/EVQnN52BblA21FM7mFpeJ2wq0eB+4T7tR8qs1H9p3RZ1CbVMfULEcO3twUqZthIkkqkDfQGVbbVQgkkLcEY04rer4KcSCaoNr2y6dEz4b4keD/1e5lRJygkAFJHWNxUtPUP3m7k1VSv2fBuPiKfTl/vNXr7HX3HC1aJBIEqJjQeZMTt5TUr5pC7DEL21VaKjhZGJKlxF9ANVSwrEHjiORwkHLlWiZEhM6Rp41HFI8zlruWinqaaFlCHszucjbNTcZ4g4y80pJIAAUDJ1gnMCnbYivaqV0bmngudmUzJ4ntIufdiqd3jF66127YKEJ1JBTB8kkSR5zXD5Z3NxsFh5KaKloo5dzI67tOOvUFTKxw3Vg+FgBacsxsRmTrXu+31O4nULn4P4SujDdDp9cktwLEnUsrQ2k5EgqUsKCY16n0gCJ13qKCV+7wtGQ43VmtpYTPjkdm61ha/ADgm/AuLvOqWhxRWkCQVbj18anopXvuHZ2VPbNLFCWlgsTqFsqvLEWC+kf9Y1+6fnWZtHVvmvo9g6P8vuthgohhv90VpDRfPPN3ErC4S5OIZid1qM+qvyrMgN6knqvoqsW2e0dPRO8SxNx9zsLfciSSSAkcpy6kxqfTQ1YkkdI7BH5nkqEMEcDN7P0A5/PKyTvXN5ZODOoqST1zJV1gnUH3GqznzwOBcbhaLIaOtYRGLOHkfwU24g4kUlLZZXlUoJVEAyFTI1HKPCrNRUFtsPgs+ioRJi3gyFx0ITfHMRLdt2gOUkaEAGCUkjfTeBqKmqJMDCVUooRNMGnNKb67W/hilK1VCZIG8KSZgeFQyEvpr8bK1A1sW0MIyAJUV/blOFpEH7KjptrXkrD8NbwC6ppAdoFxPE/dVMUsjlsUQdZ5bSQa8ljN4wu6eYYah1/eav8VW2a6tU6wdJA8RXc7SZWKGjkDaWbPktdVtZahubtDYlxaUDqpQHzoio/wDqG2/vk/H8q6wnkvLhWbbEmXICHUKJ5BQJ90zXK6IIzVui8XwiiLy3ivDks3UobWEqnMrs1ZQRHekch1rIqocLrDTh15BZ09MTJiY024pRjdhcWq27hKuyWsSlwKHfEAlK0mM2h5ipIxJTgE6Hgoi2aF2Jov6+YW44TunrpjtnWrZasxTpzgAghUKGs7Rp1rQilD23GS0YZN425CcW9k6VJzIQ2lKgrRRUTAOgAAA33+FSkhSWTquV6qdxijKJzutpjkVCfdM17YopLO+bdEtrSsfskH3xXiKxREURec427mxEAnZwJ8hlTFZj3Xqh74L6SFhbsxx5j7lbbiAf1Z7/AA1fKr8vcPRYdIbTs6hZr6NUjK8ecj8aqbP7h6rV2+f5mjw+6UYuf7QcI3BJ/wBOlROzqjb3krUeWzADxt/9ky4Bvm0drnWlJMHvGJ3613QvaGkE5qvtqGQvaWtNrWVe3xBr+ky5mGVRIk7TGUelcskZ8STfVSzU8v8ATg22Yz8le+khAKGVftEehFd7Q7oUWwDaR48E3sNMP/8ApV8jVoZQ+X2WWe1Vf+X3WQwJom0uzBjKOXQg/LWs+nH/AB3n3ot3aD/+dCOn1KX28hoSVBtS4VHlpvuQJqJtxEL92+asy2NS6wGMNBF/Nel4FZNNNDsdUqGbNzV5mteJjGtszRfK1EsskhMuvomNSKBY/wCkSzJQ24BoklKvCYj4g+8VQr2EtDhwW5sOYNkcw8dPJS4XxOym2SCqHEpIy67gaaxsa7ZVx4Lk5qCbZkwmIDcr6+Cy3D+ZVykHcpUPOQTJ99U6W5lz5H6rY2lhFL2cxcfTL7JvwDcAPOJUe8pIiecb1LQOs5zTqqe2YyY2PboL/Wyt8f3KVJbbSQVZpge731JXOuAwaqDY7C1zpXZADVI8XYKHWEq5NI+ZNQytwzMB8Fcp346WVzdSXfVabj24AZSiRJVMeQMfGrFc4COyz9kMcZsQ4D8Lrha9S3ZBa5gKOwn5eANdwSBsAcVFWwufWOY3Un1sm7uLNBoOzKCNwJ+FTOkaG4uCqNp5HSbsDNcu42ynsyVaL9kwY12k8tj7qGVotc66L1tNI7FYd3Vd3eKNNrShZgq0BjT37CvXSNaQ08VyyB72F7RkNVJiN0W0EgZlEhKR1UdB5DmT0BqQBRLNG0CVlbig67MEqBG8REjYdEwPPU17itovLKZ6CDCETmIBPgYzROoOh391MZTCEpxbBmnkHvNtOjVCwfZgkBRA3SSAMvOa5d2uqmilwZHMcQubO+uQwXm1qC7clL7B7wUBupE6wQMwg6iRvrXD3OIy1CljZGHgO7p0PJX8N49Qp0MutqSpQlK0d5KhEyB7W2sAExUcM4kJbxUlTQuhbjBuEs4k43tHkpDfaLyqVKuzUI7i0x3gD7RHLlVese1wwA9oEH5FSU1FMRitkU44uxBktML7RuVZi2qRr3CCAfElNdV1nxBozuR6qvTsIebjRXU3llh1vopCG06wjUk8yAmTJ/KrmTR4KsyMk4WjVZvFONXnShDGVhKsylOLGZSWkCVricoOoAEGoIqhshOHQK/LQmEds3J4BWOH8HduiLm6cd7NQ/RMlZ1TyW6BoSd42GlWBrdVXkNGBvmVq2sPbSIShIHgK6xFQWC5dwxpWpQJ5KGhHkRrXmIpZCXlskZyVtkxmMSifvdU+O459aL1M68RZ694TbcuO3zqBkKKYGpEc+W1VnUrTJvFos2lI2nNPYW0v1Tu8tw4hSDoFApMeNWHC4sqDHljg4cEv4fwNNqlSUqKsxkk6bbfOooYRE3CFZrKt1VJjcLLL41aus3/AGyWytKiFaDfYEabHSqkjXx1GNouCtankhnoTC91iP8AaaK4JYUvPK0pOuTTTwnWpTQxF18+iqN21UtjwZdbZrrFeDW3Oz7M9nlEHScw6n9rxr2WjY+1srLym2tNEHYu1fnz/CvYtw8l9ptvOUhvYwDOkVJNAJWhp4KvSVr6d5eBe6vKsoYLKf7soHuiTUpbduFVmyESB/jdY7hW3dHbWrjakpcSQVQe6cseRrPpWPAdE4ZHitzaMsTnMqY3AkWy6Zp+xwu2m3UwVFWY5sxGyuREVabTNEe7WdJtCR1QJ7WI4eCyiPr1qoNJzgBUiBIPkY2PSqIFREcA0Wy80FS0yute3Ox/a9GaJKQSIMajxrWXy6+PpSUnMAUxqCJ08qL0Eg3CymEMWj7ywLcAphQIUSkjTkDHpFUomwyONm6LWqX1cEbcUhz4cVWw9sOYmtSIyo6bQEhPLrHxrmMYqlzhoFJOd3s9jDqT9yfwmmKcHtOuFaVFsnUgAET1HSpJaNj3YgbFQU+1ZImYCAQrGFcMMskK1WsbFXLyFSRUzI8xrzUFRXyzjCchyC7x/h9FzBJKVp0BHMdCPOk9O2UZpR1z6YnCLg8EsZ4KQEKzOFSykhJjQE7GKhbRNANzcqy/a0jnCwAAN7c18s+EldgWnHI7+YZPIgzMTM/CvW0n8W7ceKSbSHxG+Y3hbNMbzhpC2W2QtSQgzPWRrI2qSSnD2Bl7AKtBXPildLYElRPcJtqU2c6glAAy9YJM+Ezyo6maXNdfResr3tjcyw7XHqp77hxDr4dUpUCO7y08eVeugDpA8nRcx1jmQGEDXiusduMrjM7SpXqAAP8AcatNF1SJsrrSkq7wg+NcEWXqS3Ck9pyKhlKio91OpOqUxtpqT0oiaWLmdMlInTYaagKA5zExPhRFmuMLlVq+w+1lBclhYUJSoAZ0SARtChPietV53mOzloUUQnDmO4ZhYG5dWwpDmUQ0vO2ps5kpAUVBB0CgI7uo2rODv5MbVtYA6ExO1snH0gXFuXWXLbKXVozuBJ0UiBkzRpn6HePCrVbuy0X1VHZTZg8gd0eqyDDxdUpI70nu5tQ2mBOnLvTpzNUnghrbnILWZbE4tGZ/Cf4dZNIw1xtBSq6uH9pEhDbidVx7KIQT/EIq9vW7gZrHMThWE2yC5VhaS/bpW4pfaOBC+SMhMlAR90kDeSYqtSyAyYW6eqs1IfuXPOo+i9nrXXziKIiiKF0SQk6gggjwr3gi+4O4VMNkz7Ma840n139a8KK5REURFERREURFERREURFERREURFERRFmVcFtSShx1APIEflNUzRNvdpIWqNrSYQHtBtxITXB8Hbt0kImTuTuasRxNjFmqjUVMk7sTymNSKBFERREURFERREURFEWI4sxJS1IUzlhtRQsOJMLCoEAjUGRv8DURnw6cFcjpCe9xFxn5+iXs3QAOVTrRjl3hIMKiNYBG5FS/FNI7QXBoZL2b6ga5jXwXacXdTOa4lMbFBVpBUTGs6dPKvN/Fey8+DnAvb3e3z8FFY8YoToXsoPeOW0dAB00Hcknx8Kb+HmvRRTnRqT8bcSNvpaSh1xzK5nJ7FaQISoaSmTM1Tq5GSR2bb5rV2bTSQyF0gPyWdTfndPaf5T+NZIYRxHzW9ia4d0/JQF0iYQROv2Rr6V3hvqV7iIGTVFapcaUoqbUO0OYEcxtpMSJmpp47tbwy4qpBIC59s8+CvIvwJ1KZ3lJE+emtVjG7grOKO+aHMTAKVpWjMhQWBPMcqkgD2PBsVDO2N7C2+q9gwriNt9tLiMpChsHEaHmDJBkVvNLXC4K+OkifG7CQrpv/AAA81o/A11lzUdjyVW84gYb/AFlwyjwzhSj5Aan0BrkvaNSpGQSP7rSsfxLx7CFotEKJUCC64CD/AAJOpPQmB51VkrGggNzWpBsh7gXy5AL0iyTDaABACQI6aCrax1NREURFERREURFERREURFERREURFERREURFERREURFERREURFERREURYS6tO0UsqI1UAYTE96ZMHeBHrVZ0WIm/h6rTjqd01oaDlfjpcWyyyF81XfwkBCSFEaqER4k9fGK4dTi3z+6mjrnF5JHL6Afi6YI4eSp1Ke0UJamRE6kHeuzTgnXgoG17ms0Gt/DTkpV8CoP/AJ3Pcn8qjNCw8SuhtaQf4j35qH/27a5vOH0T+VefARcbrv8ArU/AD5KZj6PbYe0p1f8AEB/tFdiihHBRO2tVH/K3kE2seF7RoyhhE9Vd4+9cxU7YmN7oVSSqmk77ifNX7vD2nU5XG0LT0KQY8uldloIsVE17mG7TYrPXfAVsr2M7fkqR7lTVR9DC7hZaMW16lmpv1CTXHAoSCQ8CACe80Dt45qiNCBo5WW7XLz2mfX/az11bobBUWmV+bQ/Oo9yWcb+X7U7KkS8CPP8ASsWNsh4J/QWyc3/wJMcuZqVkZdxHy/ahkqGxutYn/wAv0tCxwICf1wSOjbKUfImpPhL95xUP9VLe6weZJTfDOCrVlQWUlxY2LhkT1y+zPpUsdNHHmAq0+0aiYYXOy5BaSp1RRREURFERREURFERREURFERREURFERREURFERREURFERREURFERREUR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data:image/jpeg;base64,/9j/4AAQSkZJRgABAQAAAQABAAD/2wCEAAkGBxQTEhUUExQWFhUXGCEYGRgYGBweIBkcIB0cGxgcGx4YHSkgHh0lHB0dITEkJSkrLi8uGh8zODMsNygtLiwBCgoKDg0OGxAQGy8mICY3NDQsLDQsLDQ0LzQvNCw0NC8sLSwsLCwsLCwsNCwsLCwsLCwsLCwsLCwsLCwsLCwsLP/AABEIAKUBMAMBEQACEQEDEQH/xAAbAAACAwEBAQAAAAAAAAAAAAAABQMEBgIHAf/EAEUQAAEDAgQDBQQGBgoBBQAAAAECAxEABAUSITEGQVETImFxgTKRobEHFEJSwdEjM2JygvAVJCVTc5KissLhQxYXY4Px/8QAGgEBAAMBAQEAAAAAAAAAAAAAAAMEBQIBBv/EADsRAAEDAgMFBgYBBAEDBQAAAAEAAgMEERIhMQUTQVFxIjJhgbHwFJGhwdHhIxUzQvEkBlKCJTRyssL/2gAMAwEAAhEDEQA/APcaIiiIoiKIl2PYqm2aLh1OyR1O/uABPpXLnBouVxJIGNxFedXXG65lTpHMQY+A0jwM71muqpSewMlmfFvcck54e+kBK3A05KpGi0Akz0KUjXzAHlzqzFU3HbFlbp53SOwkFOb/AIjMhLaSFHkRmX4QhO3r7qhk2gCcMQLitRtPldxsFAizunvaTlB5vLJnn7CCE+kCvBHVS984Ry1P4XpdE3TP3805wbCQxmM5lLiSEhI00ACRt8TVuCAQtsCT4lQPfiKZVOuEURFERREURFERREURFERREURFERREURFERREURFERREURFERREURFERREURFERREURFERREUReV/TbjHZdggH7yiPcB8R86gmGKzVVqGbwhgXnmHYI/clCACXnCD+y0395fyArPfUsjJI7o+pWi3ZzWRi4z9P2vT8L4fNo2G2QAVe26swpXkACY6JA86zDK6d15ThbyViKOONtmq0jFk24UlstoJ3URKifEqJUef2R5VcbXtjbhhZl75rrcGQ3cSffyVO44hfcP6MvLP7MIH/ABP+n1qu/aMxObwPAZ/ZTCkYBmPmVqcGxoJbQl/tQoDVbg0kmYJSTGmkmNq1qbaEDwG4s/EWv9lQkhdiNh8loAZ2rQVdfaIiiIoiKIiiIoiKIiiIoiKIiiIoiKIiiIoiKIiiIoiKIiiIoiKIiiIoiKIiiIoiKIiiIoiKIvHvpgtgu+t52CPjJ/L4VSq3loy5KakYHVA6LW8K2QbZBA1VqT8APdXypeXuJV+pdd1kzubJLghUxzAMT5xvXYjJzCga8t0UDOCMp2bFdGAnUrs1DzxVxDATsAPIV5uANFGXk6rIXHBriLh68t3yh9a8wSrVtacoltyBmgmYM92BAq6alromwyt7IGvEeIUQaQcQK1OHXZaQFFCkpIlTZ1KD9qI6cwNDuPHqir3QO3Uhu3geX69F2+PHmNVoGnAoBSSCCJBHMcq+kVRdURFERREURFEXwqiiLhp5KhKVAg8wQflS69II1UlF4iiIoiKIiiIoi+E0RfaIiiIoi+E0RfaIiiIoiKIiiIoiKIiiIoiKIiiJRxFj7dojMvVR9lA3MbnwA61HJI1guVHLK2MXK8kx29cuXE3DggrKVJT9xHeSlPn3wT4mseom3rnW4L3Zsp+LueK9MwcfokfuisOIXK1J++VcfeShKlrISlIkk8gNzWnFHc2Crkqvg2LsXTfaW7iXETlJE6EbggwQfMVaMJZkQucV0wKK5MQ5JdcFNQPiXQKUYri6WyUJSXHPup5fvE6Dy1NSU+yJKjPRvNQy1bI8uKrYLjV02jKq1zIBMZXBIBJIEK3iY5V9JHSbtgZivZVPisRuWrQYVjzT5yglDg3bWIUOscleYJrlzC3VSska/RNa5XaKIiiLE43dYgpam22VgBRAWlaQCOX2Z26mqUrpySGt87hbNNHQtaHyPz5WP2yWVOC3b9wbdakhxKcxzrUoAHlPeE+VVDFK9+AnPqVrCqpYIRM0ZE2FgB+FzjOAuWBZKnAVKUVDLMJy5ddeevwrySEwYTdSUtYyuEgw8LZ6m9165ZO520K+8kH3ia2BmvjSLGymr1eIoiKIiiIoiwf0hXRQ+xHKFA8wQo8+mvyrPrHFr2lfQbHhbJDKDyt8x9rLctKlIPUA1oL59d0RFEWB48vyt3sB+yPImFE/5co9T4VnVby527HgvodkwiOM1DuFz8v36LVNsqYtCkqKlIaOs8wk7Vdtgj6BY1xNPe1sR06lJ+BL9TgeBJKc8pkkkA8pPKoKN5c035q9teBsUjAB/iL9VrKtrJRREURFERREURFERRFSxnEkW7K3V7JG33j9lI8SdK5c4NFyuXvDGlxXkeLureQ487qt0hEfdClBISnwANYUk5lmvwCygTI7eOUuNW/ckfZHyWg/hVWI6++BV+kyqGHxW8wMyyjyqjD3ls1HfK54otFO2dw2j2lNqjziR8q2aVwa8FVXi4VHhC+tGbC1IU00FMIJGgUVZRmKgNSc0yes1o7iWR5sCVCZGtGZTq2x+2WcqX2yTsCYnyzRNduppAMwuRKw6FTYo4UNkp9owlPmowD6TNRRwB8gafNdPeWtJCXsYWEjT1J3PUk9fzrZEgAsBkqO54ldIsd/P8q6Mi5EKWYvh5UAZIWnVKwYIPLWuwQ4WUbw5huFp+H8S7dkKPtg5Fjoob+8QR4EVSe3CbLQjeHtxBMq5XaKIuVLAiSBJgeJ6URYrBHc+K3B6Ap9xyj4CqURvUPK2qtuHZ8Q8b+/mo/pSZJSyqNiofI/hXFeOy1Tf9PutI8eCat8VW7LTYUomEhKsusEATpMmPDpU7qmNgzKos2bUTOOFvzyTzD8QbeR2jSgpPUcvA9DU7HteLtKpSwvhdgeLFVnceYSsI7QFR5D89q4M0YOG+akbSTuZjDTbmuOH8cTdJWUpKShWUg6+WopDMJQSF1V0jqZwa43uLqFniVsvLaV3cokKmQrXKRpsZrxs7S4t5Lp9DI2Jsgzvlb6+i+K4ttg52alFP7R9mekg/zFc/FRYsJK7Gy6kx7wNuPr8ln/AKTEAm2UIM5teo7hHprVavGbD1+y09gGwlHT7p2viVpllBVmcgAKKCkwdjOZQO9WX1LGC+vRZcGz5ZnYRlyvf8JxhmIIfbDjZlJ948D41Mx4e0OCqzQvheWPGYVqulEvMLzvYoZ1/S8+ggc+UCKyjnV+f2X1LTg2V5epK3+Pri2fJ/ulD3pIHxrRm/tu6FfPUgvURjxHqsv9G5jtumlVKDuHqtbb391nROMZ4qbYIGXOemYA+Gm/vippapkZsqVJsyWoFxkPNT4JxKzcnKmUr3yq3PWI0NdQ1DJdNVxV7Pmps36cwrf9LNdsGc3fMkCDBjfXau943Fg4qD4eTdb23Z0X2/xVtkpDhIzEJGhOp2mNpg+416+RrCAeK8ip3yglo0Fz5K7XahRREURFEXkfGeOqub36vENMLgD7y5IJPlEDzNZ1ZIbEBZVZIXuDOF1LdW+rCY3cn/KlSh8QKxmZAlS4bABfcXb/AEa/3fxArqHU9FYpv7zeq1nD4/Qo8qoQ95bVR3yo8SulrUWmyUgaLWN5icqTy31PpvMfV7NogW72TyCyKqcg4Gaqjh3DDTSSAgEFRVB5TqR46z762g8DIFVN0TmVzfYC2oQWk+mldtd4qJ0ZHBd4XaKRkQHFdmlQORWu20dD5aeG0RyMae1bNdxPd3eC2CUaVTutCyhZRqseM/CuidCuWjUKveNaVJG7NRyNyS3hOU3Nwn7JShUeMqE+4Aele1GoK5pdCFq6rq0uXHAkSdBQmyJMJcuA4pRCWUlQbERJ0CjzKgMw3gT61BFNvHOA0CkcywHispwIvNeuq/ZHxk1VozeR5W9thuCmiZ1+lgmX0oEhhsj759xSQfga7ru4Cotg2MzgeX3C4wHhlhVjnWgFa0FWfmN4g8q9hp4zELjMhc1m0qhtUQ12QNgOn5WY4cxJTDNxznKAOU6/z8KqQSmONxHgtfaFM2oqImnxv0FlrsBwJlVoXXEBxxaVKKlamddp8quRQM3d3C5Kxamul+JwMcQ0GwAUP0YJht794f8AKuaDuHqpdvG8zeiQcRWf9oqa2StYJjxgn461XmZeow8CtGkmLdnb3i0G32TbjvAWWbdC2kBBC8pj7QIJ18oqWshYxgLRZVNj1k0s5bI4kEfhLMeWo2NoSde+PTu6fCop77hhKsUAaK6Zo95qt9SDqEMMNZnN3Fka+ABOya5MYcBHG3PiVK2oMT3Tzvs3MNb+ua9H4bwr6swlsmVbqPjWnDHu2Bq+YrKj4iZ0nNNKlVZeaXYyYqZ0lwH3gEfOsvSr98l9OO3snLl6FbHjF8JtHJ+1CfeRVyqdaIrH2YwvqmDz+SxGCX5aYfWnX9Ikekkj00FUYZN3E4jmtutp99VRMP8A2lafgzDm1sF1aQtbiiVFQnnrvVuljaY8R1OqytpzvFQWNJAbYAeSQYpaJt8RQGhlGZKgOhO/pVVzBHUtwrTimdUbNeZDci+fSxCm4eKncQlRMIK4/wAyj+ddUxL5yTwv6qLaDWw0LWDV1voP9Kbj17+sNJnQBJI8cyo+BNe1ZO9YOnqudktBppTxs70C3Ft7Cf3R8q0l88paIiiIoi8j+kPCk2t0H0zDxznwUD3488wPvqhVR/VZVazC8EcfVW7e4S4toj7ij/tFYxbhaQpWPDwCusZ/VqHNWRH+ZYPyQaM7MbnK5Si87QtUweyZn7iCfcJqpRsxPa3mVozv1cp8Mw/KkTvuT1J1J9T86+5LgBhGgWWxnEq+GKjxKTCo3GBXQcQuS0FIMVxNi2cbDq8pckp7pIhMZiogQlIkamBU28FrKERZ3CzvH+NXVhcN3aVvKtsiUhpABbK8/wCkDo3BUgjKsbKTHgYCrDVvkvkrSoIOUpG+h1Ej3bR50AGFeEkOUV/egAylQ9B+BNSRsJKjlkACqcFFLiXX0kK7ReUQRohO0xtKio+RFcSvDnZLqBha3PitNUamWR4vxkocQ22YUO8TyA+0T5DQevhVKrfowLU2fSiQOe7TQdVf4eC3LZTpEF0EpH7OoRPid/UV1Sw4Irc81XqCxs9hmB7Kzn0e2T7dw4XG1JBSASpJAOXQQSPlUNEx7XOxBa22poZY2btwOZ+qbfSNaLct0BtClkL1CQSYgjYVLWtJjyF1V2JKyOoJebZcUywlhSLFKFAhQaIg+RqdjSIwPBUZ5A6pc8aX+688wHDjcMvoQR2ghYT94DcfMVmQR44nNGq+nrp9xVRyOHZsQT1TjCTiKmvqwbyo9nOpMEA7689ztrU0fxJbgtbxKpVP9ObJv8VzrYc/svnDIuba9UwRmC1d/QwRPtilMJI5Sw6e802i6nqKVswNiMgPseitY5hri8TQpKFZe73spjbWTEV0+NxqgbZKKCojbsx7CRflx4Jh9JQ/qqf8Uf7V13Xj+MdfyotgkCpN+R9Qk+L2naYfbdkFLKVQoJBVEg5pAGmoHvqGdpfAzBn/AKVuikEVdLvTa99ev4Rido5ZqYuUAiUpCwfvRqD4EfKvZg6EtlHQrmjfHWMfTP5ktPv3ZafCeKmH1pbTmCymYI0nmmetWo6mOQ4Rqsyp2bPA0veMuqe1YWestxXwuX1B1pSUrAgzpMbGRseX/wCVUqKbeHE02K1tn7SFO0xyC7Sl/wDQV4+ALl1PZCFbgzA0iB8fHnUXw8z8pXZe/BWPjqODtUzDiPPh9Sl3CuGfWLe4bEAnKUk8iDP/AF61HSx7yFzeas7TqdxVxSchn5qxguIXdqlTP1daxOndVAPOCBBFIZJohgw3XlXT0dUd+JQOf+tbppg+BPOXH1m57qgZSkdeXkKsRQOL97JrwCoVVZE2H4an7vE80lcQ9Y3a3A2VpJMGDBzajUc99Kr2fBKXBtwVoYoK6lYxzw1zftkqvEXbrIuHUFAUoJAPgCRvUVRvDaVwsp9nmnaTTxnFkblejYRchxltY5pHw0Na7TcAr5SRmB5byVyulwiiIoiz/HOB/W7VaAJcT30dZA2HmNPdXEjcTbKGoi3jCOPBeM4LiamnMqp7oIg6cxWVNFiCxg/d9oLW4dd/WH2gfZSe0PmRCB7pP8QrNrCIosPNb+ygZA6a2nqtvdozNLSNyhQ94IqvSSBkrXciFbkbdpCa2T4W2hadlJCh6619le+aqBTURRurA5616AuSVjuNuHf6QZyJWpl1ElDonQEZVpVG6FDcTyFSluWqjDs8wp8Hu27Zhi1cukZ0NBKl5gCY7uknSfwNUquXcgA3F+NlPC0yXLc1WxPF+zIFrdh1ayB2Sjn35pjUeZ0rP+NMRxA4h4i1vNXPh8bbEYfH9KF3Crp4RcupQ3zSidfMzt6x4VXqNtSvGFgw+q4ipYWG5u4+Oiv2luElKrRpSlI0CkiEKHNKlGAoHwn4VFQwVjZBIBlxvxU0j2uFnn9LWXl0G2ytWkCfWvoyQBcqixhe4NHFea2TCry4CTMOnMv9lkHbzWdPeazogZn4j7H7X0NQ9tLBhbqMh14ny9V6klIAAGw0rSXzi+0RFERREjtOFWG3+3RmCpJyz3dd9In41A2nY1+Maq9LtCeWEQvOX1yTyp1RRREURVsRsUPNltwSk/DoR41y9ge3CVJDM+J4ew2IVbBMEbtUqS3mOYySog7bbAVxFE2IWapaqrkqX436q9cMJWkoWApKhBB51IQCLFQMe5jg5psQkuHcJ27LvaozyDIBIIHwn3moI6aON2JqvVG0554928i3RPqsLPSviVhxduoNCV6EJ01E6jXw18wKinDiwhuqtUbo2zNMmiyWHXF03bG3RauyqRmUFQJ0MAp/GqMb5RHuww35rZqIqV9R8Q+UW1sNffktRwrhJt2cqvbUcyvwFXaeLdMwrIrqr4mYv4aDonNTKmiiIoi5cbChCgCOhE/OiA2X0CiL7REURFERRFgeOOBEu5ri3EOiSUE91e0kdDpMbGoJYsWYVaSjjldmbX1WZ4RIRv7U96d55mvlNoFxdcr6aOnbFCI4xkFrr7GghJykTGpJ7qfFR/n3wD5S0pw45Mm/U9AqL7k4W5lUuDOIchNq4CkElbCiIzJUSY7x01kjw0gRFfU0lRHKMIyI4KtPA6MYtR91rgpStBp/PWr9g3NVLl2S7LKUCVEnp/1XmIuOS9whouUuxKAgu3CsrY2QOvKY9onknavTK2MX+q43TpDn8li7j60h8XCUpTnTAQpIKQjkk+PORzJr5io2pikLr25Lcp6WMR4ePFNcEQW877wBddUAkJTqdICUD+dprPMr6mQNZmV1K1o7LTkNVpMOwguALuQCTqGplKOmbkpXnoOVfQUezmQDE7N3Pl0VCSbgzRPQK0lXWH44xIKV2IPdSCVn9ke16zp6GqVU+/8AGPNbOzILXmPQJ3whhXYtFaxDjsKUPuiO4j+EfEmrETMDVRrJ99JloNPz5qljHGjbRUlOUrSopKVZ5002CI8d6glrGMuBr78FcpdkSzAOOh45fn7LOPcZ3bqoZmYmENSfPvZvlVU1crsm+i1GbIpIxilPzd+Leq5RxHfs9n2xOUq2WhMqAiRtMa0+InYRj9F7/T6CYP3OoHAnLVemsOBSUqGxAI9a1l8mu6IiiIoiKIiiLLcWY45butJQogGCoQkgpkhW4mdtiKqVE5je0BatBRNqIpCdQDbwPD7rToVIB6iatrKXVERRFluL8dWycjSilcA+yDJJ0GoPIE+7rVOqnLOy3Va2zKJkxxyDs9be+CcWl04LbtHQAsNlRHkJ16VZBIZd2vFZ7mNMpazS9gqnDONKuO0CssoUQCkQCnkYJNR08pkBJ5qxXUop3tA4gHonlTqiiiIoiKIiiIoiKIiiIoiKIsLj/DqXXiq2Eq3Vl9kE76yBrM5fPaapzUTHHeWueXAq3HVODcF/NZq2w11akIX3FZ/ZO6I1KlIOoMDSRG0b1g1T3h53gPp5DwWix0bGEsWoxHBmXWw2rcbKJlU8yes1mtqXMdiaoGuI1FwVXsHb22GVJS+gbZpkfxTPvmtiLbpt2xdRmlhd3TZXkYteL2YaQeSlFSo9NPnU/wDWwdGfX9KM0jB/n9P2umMHWtYcuXC6oeymISnyTt/O9V5amSfv5DkvQWM7gz58UwvbgISSrYfyAOpJ0A61SlJkcGMFyV4wKxg2Gwe2dH6UjQf3aT9kePU/hX0tDRNpmW48SoJZcWQ0TVxYAJOwEnyq6oUmex+ET2TgWpGZtJAOaemUnUTJB5TVZ9VGy+I2t9enNTiEkgX6+CzHDuHquLgl1JCUHM4FD7Q/VtkHcfb9E1BTfynecPfotOrnbHCI4z/rifPT5r0KtBYqrmybzZuzRmOs5RPvivMIvddY3WtfJZXDHM2KvEckke6B8waqRm9S7otaoGHZ0Y5kn1Vf6T06MHoVf8ai2ho0qz/0+e08eAWrw59KWWcykplCQJIE6Daavg5BYT2kvNgr9dKNfCYoigs71t0EtrCgDBg7HpXLXNdoV2+N8Zs8EdUM3za1qQlYKk+0ByoHNJsCjontaHEGx0KkS+kqKQpJUNxIkele3XOE2usP9JLX6RhXUKHuKT+NZ20NWnr9l9FsA9mUdPutaxftpabLi0IlI9pQHLlJrQL2t1NlgMie82YCegV5CgQCCCDqCOddKNfaIvNMXV2uIlJ27UJ08AlP4VlP7VVbx+y+ohAj2YXDiD6lb7GjFu9/hL/2mtGU2jd0K+epheZg8R6rLfRx/wCX0qpQdw9Vq7d/us6LV3mJNNfrHEp8zVx0jW942WRHDJJ3Gk+SltrpDgzNrSsdUkH5V01wcLgrl7HMNnAg+KlmvVwgmiL7REURZ9i9XbPFl4ksqMtOn7M7oUfA7E9RUZkDXAO46fj8KbAHtxN1Go+60FSKFFES6+UpxXZIMAfrFdAdgPE/z0r0IrltbpbSEpEAfzJ6mvLokPE6wFoAUhKyhUE+JSkbannpWVtVjpI2saL3KtUtgSTokDWFLXrmuV/uNhA9O0isxmypT/gPMq46qaOXvorRw59rUB6P20oVt/hKJ+FRybHn1DR5H8rwVMbsjb31VqyvidFaHbT8enrWY5skLsLxZHMBF26JmldWWyXCrlq4wxntXSs+w0YT4rjU/wAIMeZPStvZNN2d87U6KOZ1hhCfVtqsq2IvoQ2ouGEwQfHTYeJrwkAXK6a0uNgsLa3zraUOFhbrcAoLbg7vdCCFJUoQZk6SO94V8w5j2lpvz1v9LZrUfGC4tvY8Vq8CRmU49BGcJTEg+zM6jfVUelbGzWuERJFrlZ8x0HJOK0FCiiLAcIOZr91RMyCfeSr8az6U3leVv7TbgpIW+8gFf+kowy2Ynvke9Jj411X9wLjYWczh4fcJTZcOOXFqXVOmSMyUkaGBzPkKibTOljxOdqrMm0YqWo3cbBYZE8fFfeE+IFtsOpWolKIy8yJ3Any0nmaUtQWxuxcE2pQNfUM3Yzde/lbP65q7h+FOvo+tLeUkwVISNQAJ3mpGRPeN45xHgq0tTDC/4dkYIGRJ1P4Un0amUPE/eT+Ne0HcPVNugCZoHJI8XccRerQhRzFWUK8CQQPeY8qryF7Zy1pzKv07Yn0TZJBk3O3iMvfirHE+BuW6UP8AalSiqCQIymCRGXwFKmAxgSB2a52bWsqCYCwAWy4+qOJb1TttaOL1V3wT493X4V1VPxRMcVzsyIR1U0bdB6KjiDivq6c7pWtZnJAOUeJOs9AOVRTXwDE65PBWKQM37sDLNbliuc/st1wbauN2yQ5IJ1APIcq0qZpbEA5fO7QkZJUuczRPKnVJeaOj+01T/e/lWWP/AHZ98F9M432SLcv/ANLa8Vri0d8Ux7yBV6oNonLEoG4qlg8fTNZDha+DDb6jp30pn3z6wDVOleI43E81sbThM08bRyTDCsH+uoU88tYSonIlJAAH4+up613HDv243k56DkoJ6z4KTdQtGWpIzJSu2aXY3yUBRKSQD+0k9R1qBjTBOGg5FXJ5GV1CZCLFv2/SuYZdKdxEECCnMFEcxmV18IHpUsTy+oJ5X9VWqYRDQAHiRb5KxxzcEPMp/dWDzEKVt8PcK9q3fyMHiFxsyIGCR3gR9AtkwqUpJ3IHyrQWGu6IqmJ2KXkFJ33SY9k8j4jkRzBIriSNsjS1y6Y8tNwk2HYgtmW1gqCDBA1U3zEc1oPLmBprGmcytMEm5qPJ3Pr4qw6IPGJq0Fu+laQpCgpJ2IrTBvmFWIIyKooJZcXKVKQs5gQCqDsQQNh0rpeK6w9m2CgPER8DrXiKQpHSiL7REURLsVwtLozDRwDuq/BXVPgfMQar1NLHUMwPH6UkcpYckmsLnMifD+fUbV8S5joXujPBX3C+an4cxJH1VrJ33FgkpB+0SSsqP2QFHX5GvuadoEbQNFSqARIQVxZXl2tTpWppCA4Ujuknu6GBI33kz6VBU1W6dawA5k/bUrxjWkcVQxNfay00S88sZc6jogHQkAd1AidQJ33rOFVLVPwxDLiT+PZVyNois9+VuHNNrXh8h1DiyghAGiElOZQESRPI6+6tfctLg4jMKJ9XeMsA143/AEnwFTKmvtEUN4f0a/3T8q8doumC7gCvPvo7dBuV6alAjwgQfOazaA9p3kvpNusIij6n6px9JQ/QN/v/AIGpq/8AtjqqmwT/AMg9PwmWB6Yen/CV+NTxZRDoqFTY1Tv/AJfded2lupTDygJCSkny6/GsqNhMDiPBfUzyBtZE0ngbef8ApaLDOK0ptQyG1F2CkQJBmYPXnt8atMrBgDQM1mT7IeJzKXAMve644JxQMvLZWgpK1QB91QJEGfOuaOXC4xkLra9MZI21DDcAZ+PiF84hROJpgako+VeyD/lhKc/+lO8/UJz9Ix/qyP8AFH+1dSV/9sdfyquwhepPT7hIMetimwtTpuf9Qn8KhqhaBnvgruzX4q6bz9V8Yi1faccQlTbiAqSJiRqRPMV7cQyhxGRHyXFjWU742HtNJy5i/H3qvRGLpC4yqSZGYQeXXyrSBB0XzrmluRCmr1crC8X4S6m4Fy0kqmCYEwUiNhygCs6pie2QSsF19Bs2qifTmmmNuXn+1FiGMPXyOxQyU6gkiSBG86bT8udePlfUDAG25rqGmhoX75zw7kPZS3CbRTtrcBMlQKVwNzB1+BJqGFhfA8BWquZsVbE46WI+accKcStMsdm7IKSYgTIP41PTVTGx4XZWVLaOzZpJjJGLgri1aVe3nbBJDaSNT0G3rRgM028tkF5M8UlIYL3c7XwVPCLtNteuF3ugFU6T1jbzqOF4hmcHqxVwuqqSMxZqDifEkvPdoicggAnwn5zXFRKHvDxoFNs+mMURjf3jfL5BekWLgU2gjYpEe6tcG4uvlHAgkFT16vEURLMasCsZ24DqNv2hzSfA/A1UraRtTHhOvBTQyYDnolFioL77auycOhMaKI0IWk6Eg6dehrCpKmWB+6JseR0P4VmRo45hNrXFSCEPgIWdAoewo+B5HwPpNfQRVLXnCcncj9uaqOjyu3MJpVhRooiXYvcuJKENlKSqSVKEwBEwOZJI+NVqqo3LMXkpI2B2qovPvpAHbIVmITOSFCSASCFRoJO3KoIKwveG3aehP4XTmttcAqTEsLUppaWXltrUkjMVFQk8yDt5iPwq+4XBCjY7C4Ei9l523hmJMhTSGnYOndLZT4lKlGUgzPKsWTZpc+5APit81dFJ23XB5LY8BcOqtGVdpHauEFQBkIAEJQDzjWT1Na8UYjbZZFXUmokxW8AouI0KCyUyUuHQCYz+yRoJJMSB1zTVGs2d8TK118hqvIJxGDzWow3D0MoyoHmTuT1J/kVeiiZE3CwWChfI55u5W6kXCKIiiL4RRFVtcMZbUVNtpSo7kCuGsa03AUsk8kgAe4kDRSXlm26nK4hKxMwROteuY1ws4XXkUr4nYmGxXaWEhOQABMRA6V0uLm91lcD4Zet3yQtJZMgg7qHIEdfWqcFM6J5IPZWvW7RjqYQC3tjj6/NaO2w1lsyhtCT1CRVprGt0Cy3zSP77iepXH9Ds9t22Qdp1/GNp8a83bcWO2a6NRKY90T2eSkXhzRcDpQkuDZUa+Fe4G4sVs1yJpAzdgnDyVXiTCfrLJbmCCFJPKRI19Cajni3rMKnoqo00wktfmqWBYEpLPZXWRxIVKBuE6eIriKAhmGTNTVVYHTmWC7b6+Kv4xg7dw12Z7seyR9k8vTwqSWJsjcJVelqn08mNv+1ncB4TdYuA4VpypnVMyfQiqtPSOjkxErTrtqx1EG7a0graVfWGlvEN6WWFLTOkCREiTEiRG8fGopn4GFys0kImmDDxWfsuKx9VV2rgL0EJASZ2gE6RvVZlW3dXce0tGXZb/icLG9jmrnAmHltkrUIKzp5CpKOMsjz4qvtWcSz9k5DJNl4JblRUWUEkyTlqUwxk3LRdVRVzhuAPNuqvIQAIAAHQVKq6pX+DMPGXGwT12PvFRviY/vC6niqZohZjiFDe8PsONhvJlSDIyQDPurx8DHtwkZLqKsmjkMgOZ55q/Z2qWkBCPZTtrNSAACwUDnFzi46lTV6uUURFESPGbDKS82N/1iRuei0gfaHMcx4gVmbRoBUNxN7w+qswy27JUdvcpcTkchSVDQ7gismnrAf4agaaHiFI+MtOJinZuDbwlZKmfsrJkt+Cid09DqRttqNyKZzCGSG99Hc+vioS0PzbryTmrqgSriFnuJc/u1SY+6e6r3Tm/hqnXw76BzeOo8lNA6zuqz0O5xAJKT2kFQ1ShQKgmBJUUnQQPOsPY0IM+IHT7q1UEYFqG7pJQFnupOoJ0mdor6khZ64xDEEMtlxwwn4k8gB1qOSRrBdylhhfK7CzVYVXH7peENo7PNEa5onrtPpWaNoOL8hkt/8AokYjN3HF9FvLCxQP0mXvqJVJ3GYk6SdNDyrVuvmyLFX6IiiKC4uko9o8pgAkx5AV4SBqumsLjYJBe8asonKhxXoEj/UZ+FVX1kbeZ9+K04tkTycQPP8AAKXI+kJMmWTHKFD46VF/UG/9qtn/AKffYWePkVq8IxBL7SXUggKGx5HmKuxvD2hw4rFqIHQSujdwVyu1CiiIoiKIiiKli+IBhsuETHKYnQneN9KjlkwNxKengM0gYF3hd8l5pLiRAUNjy6iumPD2hw4riaIxSFjtQrVdKNFEVe+ug2nMdTIAExJOwrlzg0XXccZe6wVDh7HU3SVEIKSkxrqPeKignEzbgKzW0bqV4Y43uLqUYs0p425BkgnUDKqDBA1ncEajlXe8aX4OKjNO9sQm4Xt481InB7cGQw0D1yJ/KghjBuGj5Lx1VM4YS8kdSrwFSKBFERRFUxO/DKCtQUQPuxOxJOpHIVxI8MbiKlhhdK/A1Q3WMIQyl6FKQoA90CQD1kjavHStazHwXcdM98m60K5fxttJaBCodjKoARrsDrPwrwytBA5o2me5riP8dRxUl1iyG3UNKCpWYCoGWeh1mfSvXSta4NPFeMp3vjc8cNVfqRQIoiKIkeJYSQStoSDqpvaTuVIPJXUbHwOtZlfs5tQMTcnevVWYprZOVa0vwUlKtRsZEFJ6LB2PnWI2WSC8M4y96KZ0YPaarGH3JbWGCTkWP0St8pjVBnoNRPIEcq3KGr3n8bjmNDzH5HFQSMuMY81EcSfSVMutIWqCAQvIHE7SAQfUA6T5VZlqN0e2Mua8EbTm0/pUbEK7VhKjCgSkkHeG9dfOJNYuy7fFvLdM/VWJx/HdP7bDmmzKUAHrudd9TrrX0lyqC894/wAVK3y1Pdb0jxIBJ/CsWtlLnlvJfVbHpgyLecSqHB2CKuXwdQ2gytXhyAnmdvfXlHAXuudApdqVYhiwDvFexAVtL5BFERREnxnhxq5UFLKwQI7pAkTOsg1BLTslN3K7S18tMCGWz5hZPiXAGGF26W0+0vvSqSRKY05bn3VTmgjY5gA1K16PaFRNHK57tG5Zcc074owZhu0eLbSEmE6ga+2n8qsVETGxOwhUaCqmkq2Y3E58/Ar79Hh/qx8Fn5ClEf4gvNsi1UegWoq2spFERREURFEWf45QTaKPRST8Y/Gq1YP4StHZJtVt8/QrjgJc2oHMKPz0pRn+Ee+K92sLVb/L0C0dWVmooix30h3cJbQDvmV8Mo+ZqhXvs0BbmxIg6Rzjwt7+ic8KWobtm9ACoZiRznafSrUDQ2MBZtbIZJ3uPNZizV/aiv31D4k1TiP/ACj5rVqGj+mt8lv60VgIoiKIiiLPcdNTak/dUlX/AB/5VVrBeIrS2S61SBzukN21OGNmYyrnzmU/jVeUXpQeSvQOw7ReOd/yl+ItHs7RU7oIjyWT/wAqjlH9tynpyLzt8T9QmfGLUXLKvvJHwP8A3UtSLTMKq7PdeklaeF/RbytFYSKIiiIoio3+FodOYylY0C06HyPJQ8CCKimgjmGF4uu2SObokmJYU8lpYGVaU95JScqkkahQCtNCOtZJ2Y6F4kidkM7FWBUNObgkeMcYi4Qu3aal0AgLXEJWBBUnnI1q3PVsLNMjzWOa6zrRg3TDge6adb7Ukl9sZHQokls/aiSYSoiZHrtU9NBCxuKIWurjKgzMBJWr7URIM+WtWV6sXj+BsXD4IKu0WQk5NUgxoVnYGBsNdOVVpaJkjsRWnS7VlgZgABC1+C4Wi2aDaBtufvHmT/OlTMYGNwtVGaZ8zy95zKv12okURFERRFhuMHZvGU9MvzJ/EVQnN52BblA21FM7mFpeJ2wq0eB+4T7tR8qs1H9p3RZ1CbVMfULEcO3twUqZthIkkqkDfQGVbbVQgkkLcEY04rer4KcSCaoNr2y6dEz4b4keD/1e5lRJygkAFJHWNxUtPUP3m7k1VSv2fBuPiKfTl/vNXr7HX3HC1aJBIEqJjQeZMTt5TUr5pC7DEL21VaKjhZGJKlxF9ANVSwrEHjiORwkHLlWiZEhM6Rp41HFI8zlruWinqaaFlCHszucjbNTcZ4g4y80pJIAAUDJ1gnMCnbYivaqV0bmngudmUzJ4ntIufdiqd3jF66127YKEJ1JBTB8kkSR5zXD5Z3NxsFh5KaKloo5dzI67tOOvUFTKxw3Vg+FgBacsxsRmTrXu+31O4nULn4P4SujDdDp9cktwLEnUsrQ2k5EgqUsKCY16n0gCJ13qKCV+7wtGQ43VmtpYTPjkdm61ha/ADgm/AuLvOqWhxRWkCQVbj18anopXvuHZ2VPbNLFCWlgsTqFsqvLEWC+kf9Y1+6fnWZtHVvmvo9g6P8vuthgohhv90VpDRfPPN3ErC4S5OIZid1qM+qvyrMgN6knqvoqsW2e0dPRO8SxNx9zsLfciSSSAkcpy6kxqfTQ1YkkdI7BH5nkqEMEcDN7P0A5/PKyTvXN5ZODOoqST1zJV1gnUH3GqznzwOBcbhaLIaOtYRGLOHkfwU24g4kUlLZZXlUoJVEAyFTI1HKPCrNRUFtsPgs+ioRJi3gyFx0ITfHMRLdt2gOUkaEAGCUkjfTeBqKmqJMDCVUooRNMGnNKb67W/hilK1VCZIG8KSZgeFQyEvpr8bK1A1sW0MIyAJUV/blOFpEH7KjptrXkrD8NbwC6ppAdoFxPE/dVMUsjlsUQdZ5bSQa8ljN4wu6eYYah1/eav8VW2a6tU6wdJA8RXc7SZWKGjkDaWbPktdVtZahubtDYlxaUDqpQHzoio/wDqG2/vk/H8q6wnkvLhWbbEmXICHUKJ5BQJ90zXK6IIzVui8XwiiLy3ivDks3UobWEqnMrs1ZQRHekch1rIqocLrDTh15BZ09MTJiY024pRjdhcWq27hKuyWsSlwKHfEAlK0mM2h5ipIxJTgE6Hgoi2aF2Jov6+YW44TunrpjtnWrZasxTpzgAghUKGs7Rp1rQilD23GS0YZN425CcW9k6VJzIQ2lKgrRRUTAOgAAA33+FSkhSWTquV6qdxijKJzutpjkVCfdM17YopLO+bdEtrSsfskH3xXiKxREURec427mxEAnZwJ8hlTFZj3Xqh74L6SFhbsxx5j7lbbiAf1Z7/AA1fKr8vcPRYdIbTs6hZr6NUjK8ecj8aqbP7h6rV2+f5mjw+6UYuf7QcI3BJ/wBOlROzqjb3krUeWzADxt/9ky4Bvm0drnWlJMHvGJ3613QvaGkE5qvtqGQvaWtNrWVe3xBr+ky5mGVRIk7TGUelcskZ8STfVSzU8v8ATg22Yz8le+khAKGVftEehFd7Q7oUWwDaR48E3sNMP/8ApV8jVoZQ+X2WWe1Vf+X3WQwJom0uzBjKOXQg/LWs+nH/AB3n3ot3aD/+dCOn1KX28hoSVBtS4VHlpvuQJqJtxEL92+asy2NS6wGMNBF/Nel4FZNNNDsdUqGbNzV5mteJjGtszRfK1EsskhMuvomNSKBY/wCkSzJQ24BoklKvCYj4g+8VQr2EtDhwW5sOYNkcw8dPJS4XxOym2SCqHEpIy67gaaxsa7ZVx4Lk5qCbZkwmIDcr6+Cy3D+ZVykHcpUPOQTJ99U6W5lz5H6rY2lhFL2cxcfTL7JvwDcAPOJUe8pIiecb1LQOs5zTqqe2YyY2PboL/Wyt8f3KVJbbSQVZpge731JXOuAwaqDY7C1zpXZADVI8XYKHWEq5NI+ZNQytwzMB8Fcp346WVzdSXfVabj24AZSiRJVMeQMfGrFc4COyz9kMcZsQ4D8Lrha9S3ZBa5gKOwn5eANdwSBsAcVFWwufWOY3Un1sm7uLNBoOzKCNwJ+FTOkaG4uCqNp5HSbsDNcu42ynsyVaL9kwY12k8tj7qGVotc66L1tNI7FYd3Vd3eKNNrShZgq0BjT37CvXSNaQ08VyyB72F7RkNVJiN0W0EgZlEhKR1UdB5DmT0BqQBRLNG0CVlbig67MEqBG8REjYdEwPPU17itovLKZ6CDCETmIBPgYzROoOh391MZTCEpxbBmnkHvNtOjVCwfZgkBRA3SSAMvOa5d2uqmilwZHMcQubO+uQwXm1qC7clL7B7wUBupE6wQMwg6iRvrXD3OIy1CljZGHgO7p0PJX8N49Qp0MutqSpQlK0d5KhEyB7W2sAExUcM4kJbxUlTQuhbjBuEs4k43tHkpDfaLyqVKuzUI7i0x3gD7RHLlVese1wwA9oEH5FSU1FMRitkU44uxBktML7RuVZi2qRr3CCAfElNdV1nxBozuR6qvTsIebjRXU3llh1vopCG06wjUk8yAmTJ/KrmTR4KsyMk4WjVZvFONXnShDGVhKsylOLGZSWkCVricoOoAEGoIqhshOHQK/LQmEds3J4BWOH8HduiLm6cd7NQ/RMlZ1TyW6BoSd42GlWBrdVXkNGBvmVq2sPbSIShIHgK6xFQWC5dwxpWpQJ5KGhHkRrXmIpZCXlskZyVtkxmMSifvdU+O459aL1M68RZ694TbcuO3zqBkKKYGpEc+W1VnUrTJvFos2lI2nNPYW0v1Tu8tw4hSDoFApMeNWHC4sqDHljg4cEv4fwNNqlSUqKsxkk6bbfOooYRE3CFZrKt1VJjcLLL41aus3/AGyWytKiFaDfYEabHSqkjXx1GNouCtankhnoTC91iP8AaaK4JYUvPK0pOuTTTwnWpTQxF18+iqN21UtjwZdbZrrFeDW3Oz7M9nlEHScw6n9rxr2WjY+1srLym2tNEHYu1fnz/CvYtw8l9ptvOUhvYwDOkVJNAJWhp4KvSVr6d5eBe6vKsoYLKf7soHuiTUpbduFVmyESB/jdY7hW3dHbWrjakpcSQVQe6cseRrPpWPAdE4ZHitzaMsTnMqY3AkWy6Zp+xwu2m3UwVFWY5sxGyuREVabTNEe7WdJtCR1QJ7WI4eCyiPr1qoNJzgBUiBIPkY2PSqIFREcA0Wy80FS0yute3Ox/a9GaJKQSIMajxrWXy6+PpSUnMAUxqCJ08qL0Eg3CymEMWj7ywLcAphQIUSkjTkDHpFUomwyONm6LWqX1cEbcUhz4cVWw9sOYmtSIyo6bQEhPLrHxrmMYqlzhoFJOd3s9jDqT9yfwmmKcHtOuFaVFsnUgAET1HSpJaNj3YgbFQU+1ZImYCAQrGFcMMskK1WsbFXLyFSRUzI8xrzUFRXyzjCchyC7x/h9FzBJKVp0BHMdCPOk9O2UZpR1z6YnCLg8EsZ4KQEKzOFSykhJjQE7GKhbRNANzcqy/a0jnCwAAN7c18s+EldgWnHI7+YZPIgzMTM/CvW0n8W7ceKSbSHxG+Y3hbNMbzhpC2W2QtSQgzPWRrI2qSSnD2Bl7AKtBXPildLYElRPcJtqU2c6glAAy9YJM+Ezyo6maXNdfResr3tjcyw7XHqp77hxDr4dUpUCO7y08eVeugDpA8nRcx1jmQGEDXiusduMrjM7SpXqAAP8AcatNF1SJsrrSkq7wg+NcEWXqS3Ck9pyKhlKio91OpOqUxtpqT0oiaWLmdMlInTYaagKA5zExPhRFmuMLlVq+w+1lBclhYUJSoAZ0SARtChPietV53mOzloUUQnDmO4ZhYG5dWwpDmUQ0vO2ps5kpAUVBB0CgI7uo2rODv5MbVtYA6ExO1snH0gXFuXWXLbKXVozuBJ0UiBkzRpn6HePCrVbuy0X1VHZTZg8gd0eqyDDxdUpI70nu5tQ2mBOnLvTpzNUnghrbnILWZbE4tGZ/Cf4dZNIw1xtBSq6uH9pEhDbidVx7KIQT/EIq9vW7gZrHMThWE2yC5VhaS/bpW4pfaOBC+SMhMlAR90kDeSYqtSyAyYW6eqs1IfuXPOo+i9nrXXziKIiiKF0SQk6gggjwr3gi+4O4VMNkz7Ma840n139a8KK5REURFERREURFERREURFERREURFERRFmVcFtSShx1APIEflNUzRNvdpIWqNrSYQHtBtxITXB8Hbt0kImTuTuasRxNjFmqjUVMk7sTymNSKBFERREURFERREURFEWI4sxJS1IUzlhtRQsOJMLCoEAjUGRv8DURnw6cFcjpCe9xFxn5+iXs3QAOVTrRjl3hIMKiNYBG5FS/FNI7QXBoZL2b6ga5jXwXacXdTOa4lMbFBVpBUTGs6dPKvN/Fey8+DnAvb3e3z8FFY8YoToXsoPeOW0dAB00Hcknx8Kb+HmvRRTnRqT8bcSNvpaSh1xzK5nJ7FaQISoaSmTM1Tq5GSR2bb5rV2bTSQyF0gPyWdTfndPaf5T+NZIYRxHzW9ia4d0/JQF0iYQROv2Rr6V3hvqV7iIGTVFapcaUoqbUO0OYEcxtpMSJmpp47tbwy4qpBIC59s8+CvIvwJ1KZ3lJE+emtVjG7grOKO+aHMTAKVpWjMhQWBPMcqkgD2PBsVDO2N7C2+q9gwriNt9tLiMpChsHEaHmDJBkVvNLXC4K+OkifG7CQrpv/AAA81o/A11lzUdjyVW84gYb/AFlwyjwzhSj5Aan0BrkvaNSpGQSP7rSsfxLx7CFotEKJUCC64CD/AAJOpPQmB51VkrGggNzWpBsh7gXy5AL0iyTDaABACQI6aCrax1NREURFERREURFERREURFERREURFERREURFERREURFERREURFERREURYS6tO0UsqI1UAYTE96ZMHeBHrVZ0WIm/h6rTjqd01oaDlfjpcWyyyF81XfwkBCSFEaqER4k9fGK4dTi3z+6mjrnF5JHL6Afi6YI4eSp1Ke0UJamRE6kHeuzTgnXgoG17ms0Gt/DTkpV8CoP/AJ3Pcn8qjNCw8SuhtaQf4j35qH/27a5vOH0T+VefARcbrv8ArU/AD5KZj6PbYe0p1f8AEB/tFdiihHBRO2tVH/K3kE2seF7RoyhhE9Vd4+9cxU7YmN7oVSSqmk77ifNX7vD2nU5XG0LT0KQY8uldloIsVE17mG7TYrPXfAVsr2M7fkqR7lTVR9DC7hZaMW16lmpv1CTXHAoSCQ8CACe80Dt45qiNCBo5WW7XLz2mfX/az11bobBUWmV+bQ/Oo9yWcb+X7U7KkS8CPP8ASsWNsh4J/QWyc3/wJMcuZqVkZdxHy/ahkqGxutYn/wAv0tCxwICf1wSOjbKUfImpPhL95xUP9VLe6weZJTfDOCrVlQWUlxY2LhkT1y+zPpUsdNHHmAq0+0aiYYXOy5BaSp1RRREURFERREURFERREURFERREURFERREURFERREURFERREURFERREUR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0" name="Picture 8" descr="https://encrypted-tbn3.gstatic.com/images?q=tbn:ANd9GcTySwMy_gmRCsctfmwGhXJIHE1aK7E9dA--ev3VbzmN5rr3Ks1D"/>
          <p:cNvPicPr>
            <a:picLocks noChangeAspect="1" noChangeArrowheads="1"/>
          </p:cNvPicPr>
          <p:nvPr/>
        </p:nvPicPr>
        <p:blipFill>
          <a:blip r:embed="rId2" cstate="print"/>
          <a:srcRect/>
          <a:stretch>
            <a:fillRect/>
          </a:stretch>
        </p:blipFill>
        <p:spPr bwMode="auto">
          <a:xfrm>
            <a:off x="323528" y="548680"/>
            <a:ext cx="8424936" cy="58803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eccguidelines.heart.org/wp-content/uploads/2015/10/BLS-Pediatric-Cardiac-Arrest-Single-Rescuer-Algorithm.png"/>
          <p:cNvPicPr>
            <a:picLocks noChangeAspect="1" noChangeArrowheads="1"/>
          </p:cNvPicPr>
          <p:nvPr/>
        </p:nvPicPr>
        <p:blipFill>
          <a:blip r:embed="rId2" cstate="print"/>
          <a:srcRect/>
          <a:stretch>
            <a:fillRect/>
          </a:stretch>
        </p:blipFill>
        <p:spPr bwMode="auto">
          <a:xfrm>
            <a:off x="0" y="23657"/>
            <a:ext cx="9129007" cy="683434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cguidelines.heart.org/wp-content/uploads/2015/10/BLS-Pediatric-Cardiac-Arrest-2-or-More-Rescuers-Algorithm.png"/>
          <p:cNvPicPr>
            <a:picLocks noChangeAspect="1" noChangeArrowheads="1"/>
          </p:cNvPicPr>
          <p:nvPr/>
        </p:nvPicPr>
        <p:blipFill>
          <a:blip r:embed="rId2" cstate="print"/>
          <a:srcRect/>
          <a:stretch>
            <a:fillRect/>
          </a:stretch>
        </p:blipFill>
        <p:spPr bwMode="auto">
          <a:xfrm>
            <a:off x="0" y="-12552"/>
            <a:ext cx="9144000" cy="68705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eccguidelines.heart.org/wp-content/uploads/2015/10/Neonatal-Resuscitation-Algorithm.png"/>
          <p:cNvPicPr>
            <a:picLocks noChangeAspect="1" noChangeArrowheads="1"/>
          </p:cNvPicPr>
          <p:nvPr/>
        </p:nvPicPr>
        <p:blipFill>
          <a:blip r:embed="rId3" cstate="print"/>
          <a:srcRect/>
          <a:stretch>
            <a:fillRect/>
          </a:stretch>
        </p:blipFill>
        <p:spPr bwMode="auto">
          <a:xfrm>
            <a:off x="0" y="285728"/>
            <a:ext cx="9144000" cy="635795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143000"/>
          </a:xfrm>
        </p:spPr>
        <p:txBody>
          <a:bodyPr>
            <a:normAutofit/>
          </a:bodyPr>
          <a:lstStyle/>
          <a:p>
            <a:r>
              <a:rPr lang="en-US" dirty="0" smtClean="0"/>
              <a:t>Cardiopulmonary resuscitation</a:t>
            </a:r>
            <a:endParaRPr lang="en-US" dirty="0"/>
          </a:p>
        </p:txBody>
      </p:sp>
      <p:sp>
        <p:nvSpPr>
          <p:cNvPr id="3" name="Content Placeholder 2"/>
          <p:cNvSpPr>
            <a:spLocks noGrp="1"/>
          </p:cNvSpPr>
          <p:nvPr>
            <p:ph idx="1"/>
          </p:nvPr>
        </p:nvSpPr>
        <p:spPr/>
        <p:txBody>
          <a:bodyPr>
            <a:normAutofit/>
          </a:bodyPr>
          <a:lstStyle/>
          <a:p>
            <a:pPr>
              <a:lnSpc>
                <a:spcPct val="200000"/>
              </a:lnSpc>
            </a:pPr>
            <a:r>
              <a:rPr lang="en-US" sz="2800" dirty="0" smtClean="0"/>
              <a:t>In children most cardiac arrest is due to hypoxia and acidosis causing cell damage and death in more sensitive organs such as the brain ,liver and kidney before myocardial damage is severe enough to cause cardiac arrest.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Cardiopulmonary resuscitation</a:t>
            </a:r>
            <a:endParaRPr lang="en-US" dirty="0"/>
          </a:p>
        </p:txBody>
      </p:sp>
      <p:sp>
        <p:nvSpPr>
          <p:cNvPr id="3" name="Content Placeholder 2"/>
          <p:cNvSpPr>
            <a:spLocks noGrp="1"/>
          </p:cNvSpPr>
          <p:nvPr>
            <p:ph idx="1"/>
          </p:nvPr>
        </p:nvSpPr>
        <p:spPr/>
        <p:txBody>
          <a:bodyPr/>
          <a:lstStyle/>
          <a:p>
            <a:r>
              <a:rPr lang="en-US" dirty="0" smtClean="0"/>
              <a:t>Most other cardiac arrests are due to circulatory failure</a:t>
            </a:r>
          </a:p>
          <a:p>
            <a:pPr>
              <a:buNone/>
            </a:pPr>
            <a:endParaRPr lang="en-US" dirty="0" smtClean="0"/>
          </a:p>
          <a:p>
            <a:r>
              <a:rPr lang="en-US" dirty="0" smtClean="0"/>
              <a:t>In adults cardiac arrest is mostly due to primary cardiac</a:t>
            </a:r>
            <a:r>
              <a:rPr lang="ar-EG" dirty="0" smtClean="0"/>
              <a:t>  </a:t>
            </a:r>
            <a:r>
              <a:rPr lang="en-US" dirty="0" smtClean="0"/>
              <a:t> disease.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endParaRPr lang="en-US" smtClean="0"/>
          </a:p>
        </p:txBody>
      </p:sp>
      <p:sp>
        <p:nvSpPr>
          <p:cNvPr id="2051" name="Rectangle 3"/>
          <p:cNvSpPr>
            <a:spLocks noGrp="1" noChangeArrowheads="1"/>
          </p:cNvSpPr>
          <p:nvPr>
            <p:ph type="subTitle" idx="1"/>
          </p:nvPr>
        </p:nvSpPr>
        <p:spPr/>
        <p:txBody>
          <a:bodyPr/>
          <a:lstStyle/>
          <a:p>
            <a:pPr eaLnBrk="1" hangingPunct="1">
              <a:defRPr/>
            </a:pPr>
            <a:endParaRPr lang="en-US" smtClean="0"/>
          </a:p>
        </p:txBody>
      </p:sp>
      <p:pic>
        <p:nvPicPr>
          <p:cNvPr id="5124" name="Picture 4"/>
          <p:cNvPicPr>
            <a:picLocks noChangeAspect="1" noChangeArrowheads="1"/>
          </p:cNvPicPr>
          <p:nvPr/>
        </p:nvPicPr>
        <p:blipFill>
          <a:blip r:embed="rId2" cstate="print"/>
          <a:srcRect/>
          <a:stretch>
            <a:fillRect/>
          </a:stretch>
        </p:blipFill>
        <p:spPr bwMode="auto">
          <a:xfrm>
            <a:off x="0" y="-357188"/>
            <a:ext cx="9144000" cy="6858001"/>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248</Words>
  <Application>Microsoft Office PowerPoint</Application>
  <PresentationFormat>عرض على الشاشة (3:4)‏</PresentationFormat>
  <Paragraphs>46</Paragraphs>
  <Slides>33</Slides>
  <Notes>1</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Office Theme</vt:lpstr>
      <vt:lpstr>Paediatric first aid training course</vt:lpstr>
      <vt:lpstr>الشريحة 2</vt:lpstr>
      <vt:lpstr>الشريحة 3</vt:lpstr>
      <vt:lpstr>الشريحة 4</vt:lpstr>
      <vt:lpstr>الشريحة 5</vt:lpstr>
      <vt:lpstr>الشريحة 6</vt:lpstr>
      <vt:lpstr>Cardiopulmonary resuscitation</vt:lpstr>
      <vt:lpstr>Cardiopulmonary resuscitation</vt:lpstr>
      <vt:lpstr>الشريحة 9</vt:lpstr>
      <vt:lpstr>الشريحة 10</vt:lpstr>
      <vt:lpstr>Patent airway</vt:lpstr>
      <vt:lpstr>Patent airway </vt:lpstr>
      <vt:lpstr>Patent airway</vt:lpstr>
      <vt:lpstr>Breathing</vt:lpstr>
      <vt:lpstr>breathing</vt:lpstr>
      <vt:lpstr>Breathing</vt:lpstr>
      <vt:lpstr>Circulation </vt:lpstr>
      <vt:lpstr>Circulation </vt:lpstr>
      <vt:lpstr>Circulation</vt:lpstr>
      <vt:lpstr>الشريحة 20</vt:lpstr>
      <vt:lpstr>Capillary refill time</vt:lpstr>
      <vt:lpstr>AVPU SCALE</vt:lpstr>
      <vt:lpstr>الشريحة 23</vt:lpstr>
      <vt:lpstr>الشريحة 24</vt:lpstr>
      <vt:lpstr>F.B inhalation</vt:lpstr>
      <vt:lpstr>Chocking child</vt:lpstr>
      <vt:lpstr>F.B inhalation</vt:lpstr>
      <vt:lpstr>IV canulation</vt:lpstr>
      <vt:lpstr>الشريحة 29</vt:lpstr>
      <vt:lpstr>الشريحة 30</vt:lpstr>
      <vt:lpstr>1- 18 gauge trochar with needle 2- Anterior surface 2-3 cm below tibial tuberosity</vt:lpstr>
      <vt:lpstr>الشريحة 32</vt:lpstr>
      <vt:lpstr>الشريحة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Firefox</dc:creator>
  <cp:lastModifiedBy>Firefox</cp:lastModifiedBy>
  <cp:revision>23</cp:revision>
  <dcterms:created xsi:type="dcterms:W3CDTF">2014-08-23T15:03:30Z</dcterms:created>
  <dcterms:modified xsi:type="dcterms:W3CDTF">2018-10-19T07:31:44Z</dcterms:modified>
</cp:coreProperties>
</file>